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1_C082F43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4"/>
  </p:sldMasterIdLst>
  <p:notesMasterIdLst>
    <p:notesMasterId r:id="rId29"/>
  </p:notesMasterIdLst>
  <p:sldIdLst>
    <p:sldId id="256" r:id="rId5"/>
    <p:sldId id="257" r:id="rId6"/>
    <p:sldId id="260" r:id="rId7"/>
    <p:sldId id="258" r:id="rId8"/>
    <p:sldId id="282" r:id="rId9"/>
    <p:sldId id="261" r:id="rId10"/>
    <p:sldId id="262" r:id="rId11"/>
    <p:sldId id="263" r:id="rId12"/>
    <p:sldId id="264" r:id="rId13"/>
    <p:sldId id="265" r:id="rId14"/>
    <p:sldId id="275" r:id="rId15"/>
    <p:sldId id="276" r:id="rId16"/>
    <p:sldId id="277" r:id="rId17"/>
    <p:sldId id="278" r:id="rId18"/>
    <p:sldId id="266" r:id="rId19"/>
    <p:sldId id="270" r:id="rId20"/>
    <p:sldId id="271" r:id="rId21"/>
    <p:sldId id="279" r:id="rId22"/>
    <p:sldId id="283" r:id="rId23"/>
    <p:sldId id="280" r:id="rId24"/>
    <p:sldId id="267" r:id="rId25"/>
    <p:sldId id="284" r:id="rId26"/>
    <p:sldId id="285" r:id="rId27"/>
    <p:sldId id="27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438ECC-FAF7-D9AD-6141-BF8388815909}" name="Juanpablo Gomez" initials="JG" userId="S::jgomez8@daltonstate.edu::9ea400e4-6ac4-40a9-80f1-5139415795c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4FA0F-DA64-105A-2333-0C18F35C2BC5}" v="30" dt="2025-05-05T19:40:14.893"/>
    <p1510:client id="{034577E4-C698-A723-0758-2F31B20988D3}" v="20" dt="2025-05-05T20:56:30.755"/>
    <p1510:client id="{1469825B-CDA0-8D64-0420-9F16A52A95EA}" v="5" dt="2025-05-05T15:14:56.763"/>
    <p1510:client id="{19EE0342-44F3-7C22-1B05-315974E39D4A}" v="112" dt="2025-05-05T20:57:13.838"/>
    <p1510:client id="{1E215BE2-8169-4833-C5DC-1C36185FA49D}" v="25" dt="2025-05-05T03:27:42.829"/>
    <p1510:client id="{28A9604C-56FF-94F5-3836-ADF4C92B9429}" v="4" dt="2025-05-05T19:25:58.391"/>
    <p1510:client id="{2F4BC293-E65E-74AE-5199-9C36FEDF8198}" v="524" dt="2025-05-05T00:27:09.812"/>
    <p1510:client id="{445D47F6-8EB4-0FAA-FE2A-0DE2461EBE68}" v="42" dt="2025-05-05T20:17:18.055"/>
    <p1510:client id="{5ADD5101-E205-E0DB-AFCB-1FF2CDE3C186}" v="6" dt="2025-05-05T21:23:05.296"/>
    <p1510:client id="{717F6559-D128-533B-6287-CDA04082A394}" v="143" dt="2025-05-05T19:40:14.293"/>
    <p1510:client id="{73A9DA82-FA6C-32CC-62C5-7413D9BFC083}" v="11" dt="2025-05-05T14:39:04.535"/>
    <p1510:client id="{758855A9-3CF3-499B-AD64-E28401CE3B8B}" v="475" dt="2025-05-05T16:55:21.036"/>
    <p1510:client id="{87158947-4B3A-4B47-8FB4-462BC412558F}" v="1003" dt="2025-05-04T22:42:48.445"/>
    <p1510:client id="{8E1EC774-E1FA-46CA-1F41-CEC36DD2691B}" v="20" dt="2025-05-05T20:23:14.158"/>
    <p1510:client id="{925C77AB-938B-9320-8211-D25874C80706}" v="44" dt="2025-05-05T00:17:18.290"/>
    <p1510:client id="{93EB89A6-7BDA-90F8-9505-96CA001A012B}" v="12" dt="2025-05-05T03:30:41.716"/>
    <p1510:client id="{B04A40DA-BCFC-8D08-0883-CAD270B53649}" v="25" dt="2025-05-05T13:44:44.393"/>
    <p1510:client id="{B79D1119-2CC5-C901-3AB3-6681E1295E69}" v="44" dt="2025-05-05T14:24:12.866"/>
    <p1510:client id="{BC1EAB6C-4B8A-E1D2-DF15-61B606D19C0F}" v="1268" dt="2025-05-04T21:45:17.969"/>
    <p1510:client id="{BE1A6EA1-4F26-56D2-F7A5-FDBB9BD60C4B}" v="23" dt="2025-05-05T19:39:41.508"/>
    <p1510:client id="{C6C2D625-B6B0-2956-81E4-3294BE0F9696}" v="59" dt="2025-05-05T20:27:42.442"/>
    <p1510:client id="{CA01D816-05CE-3F39-4FC1-F777A2C25D04}" v="2" dt="2025-05-05T19:33:48.745"/>
    <p1510:client id="{D824E522-A193-8EF8-3A98-5CE0F38E3B4B}" v="21" dt="2025-05-05T00:29:32.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8"/>
  </p:normalViewPr>
  <p:slideViewPr>
    <p:cSldViewPr snapToGrid="0">
      <p:cViewPr varScale="1">
        <p:scale>
          <a:sx n="118" d="100"/>
          <a:sy n="118"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omments/modernComment_101_C082F43F.xml><?xml version="1.0" encoding="utf-8"?>
<p188:cmLst xmlns:a="http://schemas.openxmlformats.org/drawingml/2006/main" xmlns:r="http://schemas.openxmlformats.org/officeDocument/2006/relationships" xmlns:p188="http://schemas.microsoft.com/office/powerpoint/2018/8/main">
  <p188:cm id="{695689D8-79A3-4DFC-B088-28F9CCE9E724}" authorId="{07438ECC-FAF7-D9AD-6141-BF8388815909}" created="2025-05-05T14:22:06.456">
    <pc:sldMkLst xmlns:pc="http://schemas.microsoft.com/office/powerpoint/2013/main/command">
      <pc:docMk/>
      <pc:sldMk cId="3229807679" sldId="257"/>
    </pc:sldMkLst>
    <p188:txBody>
      <a:bodyPr/>
      <a:lstStyle/>
      <a:p>
        <a:r>
          <a:rPr lang="en-US"/>
          <a:t>juan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DCCAD-9196-4301-B9D9-FCC1D57A0EC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DB1E32-BE97-4D6A-BFD8-ECD1D5F8BBC3}">
      <dgm:prSet/>
      <dgm:spPr/>
      <dgm:t>
        <a:bodyPr/>
        <a:lstStyle/>
        <a:p>
          <a:r>
            <a:rPr lang="en-US"/>
            <a:t>Traditional</a:t>
          </a:r>
        </a:p>
      </dgm:t>
    </dgm:pt>
    <dgm:pt modelId="{3873B2A3-5715-4C46-89EB-69C4AF48AA28}" type="parTrans" cxnId="{CC50D435-F39A-4E93-878D-7E6BC79EE1CB}">
      <dgm:prSet/>
      <dgm:spPr/>
      <dgm:t>
        <a:bodyPr/>
        <a:lstStyle/>
        <a:p>
          <a:endParaRPr lang="en-US"/>
        </a:p>
      </dgm:t>
    </dgm:pt>
    <dgm:pt modelId="{04797A47-5DCC-4983-904E-8DA28C4426B5}" type="sibTrans" cxnId="{CC50D435-F39A-4E93-878D-7E6BC79EE1CB}">
      <dgm:prSet/>
      <dgm:spPr/>
      <dgm:t>
        <a:bodyPr/>
        <a:lstStyle/>
        <a:p>
          <a:endParaRPr lang="en-US"/>
        </a:p>
      </dgm:t>
    </dgm:pt>
    <dgm:pt modelId="{C458AB38-C052-4BDC-963C-308F692955F2}">
      <dgm:prSet/>
      <dgm:spPr/>
      <dgm:t>
        <a:bodyPr/>
        <a:lstStyle/>
        <a:p>
          <a:r>
            <a:rPr lang="en-US"/>
            <a:t>High-End</a:t>
          </a:r>
        </a:p>
      </dgm:t>
    </dgm:pt>
    <dgm:pt modelId="{430B92EC-3CFC-4097-82F5-23B042C62FC4}" type="parTrans" cxnId="{BCA312C3-B3C4-4DC8-9222-722F6D4A15CA}">
      <dgm:prSet/>
      <dgm:spPr/>
      <dgm:t>
        <a:bodyPr/>
        <a:lstStyle/>
        <a:p>
          <a:endParaRPr lang="en-US"/>
        </a:p>
      </dgm:t>
    </dgm:pt>
    <dgm:pt modelId="{57F47299-A1AE-4693-B788-A347A49DCC32}" type="sibTrans" cxnId="{BCA312C3-B3C4-4DC8-9222-722F6D4A15CA}">
      <dgm:prSet/>
      <dgm:spPr/>
      <dgm:t>
        <a:bodyPr/>
        <a:lstStyle/>
        <a:p>
          <a:endParaRPr lang="en-US"/>
        </a:p>
      </dgm:t>
    </dgm:pt>
    <dgm:pt modelId="{E87037E3-3889-400E-ABCE-8590760A7022}">
      <dgm:prSet/>
      <dgm:spPr/>
      <dgm:t>
        <a:bodyPr/>
        <a:lstStyle/>
        <a:p>
          <a:r>
            <a:rPr lang="en-US"/>
            <a:t>Low-End</a:t>
          </a:r>
        </a:p>
      </dgm:t>
    </dgm:pt>
    <dgm:pt modelId="{E42DF625-4378-4F20-A35F-66FC70C8A99C}" type="parTrans" cxnId="{2F801B7F-07DD-49D3-8E75-9B402663BFC7}">
      <dgm:prSet/>
      <dgm:spPr/>
      <dgm:t>
        <a:bodyPr/>
        <a:lstStyle/>
        <a:p>
          <a:endParaRPr lang="en-US"/>
        </a:p>
      </dgm:t>
    </dgm:pt>
    <dgm:pt modelId="{ED93CF97-FDDB-4616-8650-F78F953383C6}" type="sibTrans" cxnId="{2F801B7F-07DD-49D3-8E75-9B402663BFC7}">
      <dgm:prSet/>
      <dgm:spPr/>
      <dgm:t>
        <a:bodyPr/>
        <a:lstStyle/>
        <a:p>
          <a:endParaRPr lang="en-US"/>
        </a:p>
      </dgm:t>
    </dgm:pt>
    <dgm:pt modelId="{9E18383B-B3A0-4236-8664-DBEE1B038D63}">
      <dgm:prSet/>
      <dgm:spPr/>
      <dgm:t>
        <a:bodyPr/>
        <a:lstStyle/>
        <a:p>
          <a:r>
            <a:rPr lang="en-US"/>
            <a:t>Size</a:t>
          </a:r>
        </a:p>
      </dgm:t>
    </dgm:pt>
    <dgm:pt modelId="{F67A549A-3C74-42E6-B5CC-689C929D95DD}" type="parTrans" cxnId="{FDC39781-ECDD-4500-92AB-BBB59F7213F2}">
      <dgm:prSet/>
      <dgm:spPr/>
      <dgm:t>
        <a:bodyPr/>
        <a:lstStyle/>
        <a:p>
          <a:endParaRPr lang="en-US"/>
        </a:p>
      </dgm:t>
    </dgm:pt>
    <dgm:pt modelId="{AB83D173-9162-4C93-B6A2-1825C0BAD769}" type="sibTrans" cxnId="{FDC39781-ECDD-4500-92AB-BBB59F7213F2}">
      <dgm:prSet/>
      <dgm:spPr/>
      <dgm:t>
        <a:bodyPr/>
        <a:lstStyle/>
        <a:p>
          <a:endParaRPr lang="en-US"/>
        </a:p>
      </dgm:t>
    </dgm:pt>
    <dgm:pt modelId="{76BC6D49-56A3-4145-B184-5A90FBD9D1AF}">
      <dgm:prSet/>
      <dgm:spPr/>
      <dgm:t>
        <a:bodyPr/>
        <a:lstStyle/>
        <a:p>
          <a:r>
            <a:rPr lang="en-US"/>
            <a:t>Performance</a:t>
          </a:r>
        </a:p>
      </dgm:t>
    </dgm:pt>
    <dgm:pt modelId="{5B857A24-0BCE-42BB-A942-C9427AC40A0D}" type="parTrans" cxnId="{A1FF3B6C-3C25-42F7-997A-2BB2588A9D9B}">
      <dgm:prSet/>
      <dgm:spPr/>
      <dgm:t>
        <a:bodyPr/>
        <a:lstStyle/>
        <a:p>
          <a:endParaRPr lang="en-US"/>
        </a:p>
      </dgm:t>
    </dgm:pt>
    <dgm:pt modelId="{7E451A98-37D0-4552-960D-230B5A73A507}" type="sibTrans" cxnId="{A1FF3B6C-3C25-42F7-997A-2BB2588A9D9B}">
      <dgm:prSet/>
      <dgm:spPr/>
      <dgm:t>
        <a:bodyPr/>
        <a:lstStyle/>
        <a:p>
          <a:endParaRPr lang="en-US"/>
        </a:p>
      </dgm:t>
    </dgm:pt>
    <dgm:pt modelId="{1533149F-CABE-4304-814E-30E8C7DB785B}" type="pres">
      <dgm:prSet presAssocID="{05FDCCAD-9196-4301-B9D9-FCC1D57A0ECE}" presName="Name0" presStyleCnt="0">
        <dgm:presLayoutVars>
          <dgm:dir/>
          <dgm:resizeHandles val="exact"/>
        </dgm:presLayoutVars>
      </dgm:prSet>
      <dgm:spPr/>
    </dgm:pt>
    <dgm:pt modelId="{70086E94-E5B0-41D0-85DE-0B78B02B38DA}" type="pres">
      <dgm:prSet presAssocID="{3DDB1E32-BE97-4D6A-BFD8-ECD1D5F8BBC3}" presName="compNode" presStyleCnt="0"/>
      <dgm:spPr/>
    </dgm:pt>
    <dgm:pt modelId="{62F23CC2-E731-49CA-99E2-5876BD87E6DE}" type="pres">
      <dgm:prSet presAssocID="{3DDB1E32-BE97-4D6A-BFD8-ECD1D5F8BBC3}" presName="pictRect" presStyleLbl="node1" presStyleIdx="0" presStyleCnt="5"/>
      <dgm:spPr/>
    </dgm:pt>
    <dgm:pt modelId="{D12E0842-6D32-4267-9295-0D4D906558FC}" type="pres">
      <dgm:prSet presAssocID="{3DDB1E32-BE97-4D6A-BFD8-ECD1D5F8BBC3}" presName="textRect" presStyleLbl="revTx" presStyleIdx="0" presStyleCnt="5">
        <dgm:presLayoutVars>
          <dgm:bulletEnabled val="1"/>
        </dgm:presLayoutVars>
      </dgm:prSet>
      <dgm:spPr/>
    </dgm:pt>
    <dgm:pt modelId="{62157E1A-D55D-4B74-96BA-47B9C68C7449}" type="pres">
      <dgm:prSet presAssocID="{04797A47-5DCC-4983-904E-8DA28C4426B5}" presName="sibTrans" presStyleLbl="sibTrans2D1" presStyleIdx="0" presStyleCnt="0"/>
      <dgm:spPr/>
    </dgm:pt>
    <dgm:pt modelId="{2B76436B-21DD-42B7-B4FA-C87565B34044}" type="pres">
      <dgm:prSet presAssocID="{C458AB38-C052-4BDC-963C-308F692955F2}" presName="compNode" presStyleCnt="0"/>
      <dgm:spPr/>
    </dgm:pt>
    <dgm:pt modelId="{6FE6444E-08EE-4DAB-A5E5-7727C3698943}" type="pres">
      <dgm:prSet presAssocID="{C458AB38-C052-4BDC-963C-308F692955F2}" presName="pictRect" presStyleLbl="node1" presStyleIdx="1" presStyleCnt="5"/>
      <dgm:spPr/>
    </dgm:pt>
    <dgm:pt modelId="{045CDFEA-8B88-453A-9B22-B10400EEC3FE}" type="pres">
      <dgm:prSet presAssocID="{C458AB38-C052-4BDC-963C-308F692955F2}" presName="textRect" presStyleLbl="revTx" presStyleIdx="1" presStyleCnt="5">
        <dgm:presLayoutVars>
          <dgm:bulletEnabled val="1"/>
        </dgm:presLayoutVars>
      </dgm:prSet>
      <dgm:spPr/>
    </dgm:pt>
    <dgm:pt modelId="{29065083-B5FC-4857-AE78-E98A60A0E61C}" type="pres">
      <dgm:prSet presAssocID="{57F47299-A1AE-4693-B788-A347A49DCC32}" presName="sibTrans" presStyleLbl="sibTrans2D1" presStyleIdx="0" presStyleCnt="0"/>
      <dgm:spPr/>
    </dgm:pt>
    <dgm:pt modelId="{C390CDBC-4173-4DB1-A164-5A7B32A6A6FB}" type="pres">
      <dgm:prSet presAssocID="{E87037E3-3889-400E-ABCE-8590760A7022}" presName="compNode" presStyleCnt="0"/>
      <dgm:spPr/>
    </dgm:pt>
    <dgm:pt modelId="{96E19066-A8E0-4A8C-9B31-7B44F66E0AE8}" type="pres">
      <dgm:prSet presAssocID="{E87037E3-3889-400E-ABCE-8590760A7022}" presName="pictRect" presStyleLbl="node1" presStyleIdx="2" presStyleCnt="5"/>
      <dgm:spPr/>
    </dgm:pt>
    <dgm:pt modelId="{63F8735C-E4AC-4968-B9F0-230BBD36A710}" type="pres">
      <dgm:prSet presAssocID="{E87037E3-3889-400E-ABCE-8590760A7022}" presName="textRect" presStyleLbl="revTx" presStyleIdx="2" presStyleCnt="5">
        <dgm:presLayoutVars>
          <dgm:bulletEnabled val="1"/>
        </dgm:presLayoutVars>
      </dgm:prSet>
      <dgm:spPr/>
    </dgm:pt>
    <dgm:pt modelId="{A9BB7CF0-EC05-4435-BF7D-354266A00D96}" type="pres">
      <dgm:prSet presAssocID="{ED93CF97-FDDB-4616-8650-F78F953383C6}" presName="sibTrans" presStyleLbl="sibTrans2D1" presStyleIdx="0" presStyleCnt="0"/>
      <dgm:spPr/>
    </dgm:pt>
    <dgm:pt modelId="{A4B46123-4705-4080-B5CA-78992EE6E337}" type="pres">
      <dgm:prSet presAssocID="{9E18383B-B3A0-4236-8664-DBEE1B038D63}" presName="compNode" presStyleCnt="0"/>
      <dgm:spPr/>
    </dgm:pt>
    <dgm:pt modelId="{3F1FC9E7-ADC8-4456-89DF-5DAF9A7CF174}" type="pres">
      <dgm:prSet presAssocID="{9E18383B-B3A0-4236-8664-DBEE1B038D63}" presName="pictRect" presStyleLbl="node1" presStyleIdx="3" presStyleCnt="5"/>
      <dgm:spPr/>
    </dgm:pt>
    <dgm:pt modelId="{3AB2DCF0-A742-48CB-973F-CFA8C2B8E849}" type="pres">
      <dgm:prSet presAssocID="{9E18383B-B3A0-4236-8664-DBEE1B038D63}" presName="textRect" presStyleLbl="revTx" presStyleIdx="3" presStyleCnt="5">
        <dgm:presLayoutVars>
          <dgm:bulletEnabled val="1"/>
        </dgm:presLayoutVars>
      </dgm:prSet>
      <dgm:spPr/>
    </dgm:pt>
    <dgm:pt modelId="{2EB289AD-0B8A-4614-B723-C4B98C3F8CF0}" type="pres">
      <dgm:prSet presAssocID="{AB83D173-9162-4C93-B6A2-1825C0BAD769}" presName="sibTrans" presStyleLbl="sibTrans2D1" presStyleIdx="0" presStyleCnt="0"/>
      <dgm:spPr/>
    </dgm:pt>
    <dgm:pt modelId="{413C0D67-8492-40E1-9920-64CBAB941ACF}" type="pres">
      <dgm:prSet presAssocID="{76BC6D49-56A3-4145-B184-5A90FBD9D1AF}" presName="compNode" presStyleCnt="0"/>
      <dgm:spPr/>
    </dgm:pt>
    <dgm:pt modelId="{42518373-BD58-44A8-A9D2-7D7FEF1D267B}" type="pres">
      <dgm:prSet presAssocID="{76BC6D49-56A3-4145-B184-5A90FBD9D1AF}" presName="pictRect" presStyleLbl="node1" presStyleIdx="4" presStyleCnt="5"/>
      <dgm:spPr/>
    </dgm:pt>
    <dgm:pt modelId="{96D01439-6463-4646-96FA-4BEF512D5715}" type="pres">
      <dgm:prSet presAssocID="{76BC6D49-56A3-4145-B184-5A90FBD9D1AF}" presName="textRect" presStyleLbl="revTx" presStyleIdx="4" presStyleCnt="5">
        <dgm:presLayoutVars>
          <dgm:bulletEnabled val="1"/>
        </dgm:presLayoutVars>
      </dgm:prSet>
      <dgm:spPr/>
    </dgm:pt>
  </dgm:ptLst>
  <dgm:cxnLst>
    <dgm:cxn modelId="{864E922E-9A3A-4F05-A82B-2CEC1E625797}" type="presOf" srcId="{AB83D173-9162-4C93-B6A2-1825C0BAD769}" destId="{2EB289AD-0B8A-4614-B723-C4B98C3F8CF0}" srcOrd="0" destOrd="0" presId="urn:microsoft.com/office/officeart/2005/8/layout/pList1"/>
    <dgm:cxn modelId="{26B3C832-7E2B-4203-8106-A68B13D74663}" type="presOf" srcId="{3DDB1E32-BE97-4D6A-BFD8-ECD1D5F8BBC3}" destId="{D12E0842-6D32-4267-9295-0D4D906558FC}" srcOrd="0" destOrd="0" presId="urn:microsoft.com/office/officeart/2005/8/layout/pList1"/>
    <dgm:cxn modelId="{CC50D435-F39A-4E93-878D-7E6BC79EE1CB}" srcId="{05FDCCAD-9196-4301-B9D9-FCC1D57A0ECE}" destId="{3DDB1E32-BE97-4D6A-BFD8-ECD1D5F8BBC3}" srcOrd="0" destOrd="0" parTransId="{3873B2A3-5715-4C46-89EB-69C4AF48AA28}" sibTransId="{04797A47-5DCC-4983-904E-8DA28C4426B5}"/>
    <dgm:cxn modelId="{8FD76454-D853-49D3-BA98-583CC8087222}" type="presOf" srcId="{57F47299-A1AE-4693-B788-A347A49DCC32}" destId="{29065083-B5FC-4857-AE78-E98A60A0E61C}" srcOrd="0" destOrd="0" presId="urn:microsoft.com/office/officeart/2005/8/layout/pList1"/>
    <dgm:cxn modelId="{A1FF3B6C-3C25-42F7-997A-2BB2588A9D9B}" srcId="{05FDCCAD-9196-4301-B9D9-FCC1D57A0ECE}" destId="{76BC6D49-56A3-4145-B184-5A90FBD9D1AF}" srcOrd="4" destOrd="0" parTransId="{5B857A24-0BCE-42BB-A942-C9427AC40A0D}" sibTransId="{7E451A98-37D0-4552-960D-230B5A73A507}"/>
    <dgm:cxn modelId="{2F801B7F-07DD-49D3-8E75-9B402663BFC7}" srcId="{05FDCCAD-9196-4301-B9D9-FCC1D57A0ECE}" destId="{E87037E3-3889-400E-ABCE-8590760A7022}" srcOrd="2" destOrd="0" parTransId="{E42DF625-4378-4F20-A35F-66FC70C8A99C}" sibTransId="{ED93CF97-FDDB-4616-8650-F78F953383C6}"/>
    <dgm:cxn modelId="{AFCC5B7F-924C-474C-B749-894486F9D372}" type="presOf" srcId="{E87037E3-3889-400E-ABCE-8590760A7022}" destId="{63F8735C-E4AC-4968-B9F0-230BBD36A710}" srcOrd="0" destOrd="0" presId="urn:microsoft.com/office/officeart/2005/8/layout/pList1"/>
    <dgm:cxn modelId="{FDC39781-ECDD-4500-92AB-BBB59F7213F2}" srcId="{05FDCCAD-9196-4301-B9D9-FCC1D57A0ECE}" destId="{9E18383B-B3A0-4236-8664-DBEE1B038D63}" srcOrd="3" destOrd="0" parTransId="{F67A549A-3C74-42E6-B5CC-689C929D95DD}" sibTransId="{AB83D173-9162-4C93-B6A2-1825C0BAD769}"/>
    <dgm:cxn modelId="{C32F029C-06F0-46AD-BACC-751B0D3D8D26}" type="presOf" srcId="{04797A47-5DCC-4983-904E-8DA28C4426B5}" destId="{62157E1A-D55D-4B74-96BA-47B9C68C7449}" srcOrd="0" destOrd="0" presId="urn:microsoft.com/office/officeart/2005/8/layout/pList1"/>
    <dgm:cxn modelId="{4F5374AD-2EE1-4335-9636-70C0B634E65D}" type="presOf" srcId="{76BC6D49-56A3-4145-B184-5A90FBD9D1AF}" destId="{96D01439-6463-4646-96FA-4BEF512D5715}" srcOrd="0" destOrd="0" presId="urn:microsoft.com/office/officeart/2005/8/layout/pList1"/>
    <dgm:cxn modelId="{74C0B3B5-4C02-4496-AE1A-6BC9B7FB2040}" type="presOf" srcId="{ED93CF97-FDDB-4616-8650-F78F953383C6}" destId="{A9BB7CF0-EC05-4435-BF7D-354266A00D96}" srcOrd="0" destOrd="0" presId="urn:microsoft.com/office/officeart/2005/8/layout/pList1"/>
    <dgm:cxn modelId="{521993BA-6345-421E-9B81-B163FC8618F5}" type="presOf" srcId="{C458AB38-C052-4BDC-963C-308F692955F2}" destId="{045CDFEA-8B88-453A-9B22-B10400EEC3FE}" srcOrd="0" destOrd="0" presId="urn:microsoft.com/office/officeart/2005/8/layout/pList1"/>
    <dgm:cxn modelId="{BCA312C3-B3C4-4DC8-9222-722F6D4A15CA}" srcId="{05FDCCAD-9196-4301-B9D9-FCC1D57A0ECE}" destId="{C458AB38-C052-4BDC-963C-308F692955F2}" srcOrd="1" destOrd="0" parTransId="{430B92EC-3CFC-4097-82F5-23B042C62FC4}" sibTransId="{57F47299-A1AE-4693-B788-A347A49DCC32}"/>
    <dgm:cxn modelId="{60A945C7-570D-4B18-B799-9B882E7ECC46}" type="presOf" srcId="{05FDCCAD-9196-4301-B9D9-FCC1D57A0ECE}" destId="{1533149F-CABE-4304-814E-30E8C7DB785B}" srcOrd="0" destOrd="0" presId="urn:microsoft.com/office/officeart/2005/8/layout/pList1"/>
    <dgm:cxn modelId="{524BF4D3-D848-4B32-8369-7CEF2DB3656B}" type="presOf" srcId="{9E18383B-B3A0-4236-8664-DBEE1B038D63}" destId="{3AB2DCF0-A742-48CB-973F-CFA8C2B8E849}" srcOrd="0" destOrd="0" presId="urn:microsoft.com/office/officeart/2005/8/layout/pList1"/>
    <dgm:cxn modelId="{F7473568-CADA-4799-8C52-9E07E10A25F6}" type="presParOf" srcId="{1533149F-CABE-4304-814E-30E8C7DB785B}" destId="{70086E94-E5B0-41D0-85DE-0B78B02B38DA}" srcOrd="0" destOrd="0" presId="urn:microsoft.com/office/officeart/2005/8/layout/pList1"/>
    <dgm:cxn modelId="{4C9BE38A-3E29-472C-8C27-D2B992008325}" type="presParOf" srcId="{70086E94-E5B0-41D0-85DE-0B78B02B38DA}" destId="{62F23CC2-E731-49CA-99E2-5876BD87E6DE}" srcOrd="0" destOrd="0" presId="urn:microsoft.com/office/officeart/2005/8/layout/pList1"/>
    <dgm:cxn modelId="{E4F1A42C-DA02-44CF-8C37-3526E705B7EE}" type="presParOf" srcId="{70086E94-E5B0-41D0-85DE-0B78B02B38DA}" destId="{D12E0842-6D32-4267-9295-0D4D906558FC}" srcOrd="1" destOrd="0" presId="urn:microsoft.com/office/officeart/2005/8/layout/pList1"/>
    <dgm:cxn modelId="{4EA6D4F1-90E3-423F-A2EB-235A4526768C}" type="presParOf" srcId="{1533149F-CABE-4304-814E-30E8C7DB785B}" destId="{62157E1A-D55D-4B74-96BA-47B9C68C7449}" srcOrd="1" destOrd="0" presId="urn:microsoft.com/office/officeart/2005/8/layout/pList1"/>
    <dgm:cxn modelId="{818EB7D2-908B-42A8-9941-D1141F262F8A}" type="presParOf" srcId="{1533149F-CABE-4304-814E-30E8C7DB785B}" destId="{2B76436B-21DD-42B7-B4FA-C87565B34044}" srcOrd="2" destOrd="0" presId="urn:microsoft.com/office/officeart/2005/8/layout/pList1"/>
    <dgm:cxn modelId="{1ACD8FE6-2E08-4AEA-89E6-89E19FB5B4F3}" type="presParOf" srcId="{2B76436B-21DD-42B7-B4FA-C87565B34044}" destId="{6FE6444E-08EE-4DAB-A5E5-7727C3698943}" srcOrd="0" destOrd="0" presId="urn:microsoft.com/office/officeart/2005/8/layout/pList1"/>
    <dgm:cxn modelId="{933368CF-EAF1-4747-9ED2-4814DA305BA1}" type="presParOf" srcId="{2B76436B-21DD-42B7-B4FA-C87565B34044}" destId="{045CDFEA-8B88-453A-9B22-B10400EEC3FE}" srcOrd="1" destOrd="0" presId="urn:microsoft.com/office/officeart/2005/8/layout/pList1"/>
    <dgm:cxn modelId="{F8936767-D994-4732-A5E0-B17992996A30}" type="presParOf" srcId="{1533149F-CABE-4304-814E-30E8C7DB785B}" destId="{29065083-B5FC-4857-AE78-E98A60A0E61C}" srcOrd="3" destOrd="0" presId="urn:microsoft.com/office/officeart/2005/8/layout/pList1"/>
    <dgm:cxn modelId="{D5E4C6A3-E750-4ABF-B3AB-5D39C1A320E4}" type="presParOf" srcId="{1533149F-CABE-4304-814E-30E8C7DB785B}" destId="{C390CDBC-4173-4DB1-A164-5A7B32A6A6FB}" srcOrd="4" destOrd="0" presId="urn:microsoft.com/office/officeart/2005/8/layout/pList1"/>
    <dgm:cxn modelId="{21231945-4E7B-408B-9601-A7B4DEA7093C}" type="presParOf" srcId="{C390CDBC-4173-4DB1-A164-5A7B32A6A6FB}" destId="{96E19066-A8E0-4A8C-9B31-7B44F66E0AE8}" srcOrd="0" destOrd="0" presId="urn:microsoft.com/office/officeart/2005/8/layout/pList1"/>
    <dgm:cxn modelId="{128D3EE3-CA49-4049-9492-6BD2B8896620}" type="presParOf" srcId="{C390CDBC-4173-4DB1-A164-5A7B32A6A6FB}" destId="{63F8735C-E4AC-4968-B9F0-230BBD36A710}" srcOrd="1" destOrd="0" presId="urn:microsoft.com/office/officeart/2005/8/layout/pList1"/>
    <dgm:cxn modelId="{1631A7CF-3589-4E90-B6F7-BC1A6588B471}" type="presParOf" srcId="{1533149F-CABE-4304-814E-30E8C7DB785B}" destId="{A9BB7CF0-EC05-4435-BF7D-354266A00D96}" srcOrd="5" destOrd="0" presId="urn:microsoft.com/office/officeart/2005/8/layout/pList1"/>
    <dgm:cxn modelId="{67131673-AE65-44B1-9938-3B33F4E59403}" type="presParOf" srcId="{1533149F-CABE-4304-814E-30E8C7DB785B}" destId="{A4B46123-4705-4080-B5CA-78992EE6E337}" srcOrd="6" destOrd="0" presId="urn:microsoft.com/office/officeart/2005/8/layout/pList1"/>
    <dgm:cxn modelId="{563B7D4F-2324-4A34-84D9-133FF4C3EF44}" type="presParOf" srcId="{A4B46123-4705-4080-B5CA-78992EE6E337}" destId="{3F1FC9E7-ADC8-4456-89DF-5DAF9A7CF174}" srcOrd="0" destOrd="0" presId="urn:microsoft.com/office/officeart/2005/8/layout/pList1"/>
    <dgm:cxn modelId="{E2F8CE9E-734B-4B56-BAFD-4D068763F404}" type="presParOf" srcId="{A4B46123-4705-4080-B5CA-78992EE6E337}" destId="{3AB2DCF0-A742-48CB-973F-CFA8C2B8E849}" srcOrd="1" destOrd="0" presId="urn:microsoft.com/office/officeart/2005/8/layout/pList1"/>
    <dgm:cxn modelId="{1EE79A19-20B2-4023-8AD6-FF22AA8A1105}" type="presParOf" srcId="{1533149F-CABE-4304-814E-30E8C7DB785B}" destId="{2EB289AD-0B8A-4614-B723-C4B98C3F8CF0}" srcOrd="7" destOrd="0" presId="urn:microsoft.com/office/officeart/2005/8/layout/pList1"/>
    <dgm:cxn modelId="{B3AFFEA0-CDE1-4E9C-874E-97E6AED33E48}" type="presParOf" srcId="{1533149F-CABE-4304-814E-30E8C7DB785B}" destId="{413C0D67-8492-40E1-9920-64CBAB941ACF}" srcOrd="8" destOrd="0" presId="urn:microsoft.com/office/officeart/2005/8/layout/pList1"/>
    <dgm:cxn modelId="{C8231729-5D7B-4469-B219-F44309EDCF98}" type="presParOf" srcId="{413C0D67-8492-40E1-9920-64CBAB941ACF}" destId="{42518373-BD58-44A8-A9D2-7D7FEF1D267B}" srcOrd="0" destOrd="0" presId="urn:microsoft.com/office/officeart/2005/8/layout/pList1"/>
    <dgm:cxn modelId="{9114DAA2-59A4-4CFC-8E1C-D421CD4CD6F5}" type="presParOf" srcId="{413C0D67-8492-40E1-9920-64CBAB941ACF}" destId="{96D01439-6463-4646-96FA-4BEF512D5715}"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23CC2-E731-49CA-99E2-5876BD87E6DE}">
      <dsp:nvSpPr>
        <dsp:cNvPr id="0" name=""/>
        <dsp:cNvSpPr/>
      </dsp:nvSpPr>
      <dsp:spPr>
        <a:xfrm>
          <a:off x="1062" y="542910"/>
          <a:ext cx="1686271" cy="1161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2E0842-6D32-4267-9295-0D4D906558FC}">
      <dsp:nvSpPr>
        <dsp:cNvPr id="0" name=""/>
        <dsp:cNvSpPr/>
      </dsp:nvSpPr>
      <dsp:spPr>
        <a:xfrm>
          <a:off x="1062" y="1704752"/>
          <a:ext cx="1686271" cy="6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t>Traditional</a:t>
          </a:r>
        </a:p>
      </dsp:txBody>
      <dsp:txXfrm>
        <a:off x="1062" y="1704752"/>
        <a:ext cx="1686271" cy="625606"/>
      </dsp:txXfrm>
    </dsp:sp>
    <dsp:sp modelId="{6FE6444E-08EE-4DAB-A5E5-7727C3698943}">
      <dsp:nvSpPr>
        <dsp:cNvPr id="0" name=""/>
        <dsp:cNvSpPr/>
      </dsp:nvSpPr>
      <dsp:spPr>
        <a:xfrm>
          <a:off x="1856032" y="542910"/>
          <a:ext cx="1686271" cy="1161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CDFEA-8B88-453A-9B22-B10400EEC3FE}">
      <dsp:nvSpPr>
        <dsp:cNvPr id="0" name=""/>
        <dsp:cNvSpPr/>
      </dsp:nvSpPr>
      <dsp:spPr>
        <a:xfrm>
          <a:off x="1856032" y="1704752"/>
          <a:ext cx="1686271" cy="6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t>High-End</a:t>
          </a:r>
        </a:p>
      </dsp:txBody>
      <dsp:txXfrm>
        <a:off x="1856032" y="1704752"/>
        <a:ext cx="1686271" cy="625606"/>
      </dsp:txXfrm>
    </dsp:sp>
    <dsp:sp modelId="{96E19066-A8E0-4A8C-9B31-7B44F66E0AE8}">
      <dsp:nvSpPr>
        <dsp:cNvPr id="0" name=""/>
        <dsp:cNvSpPr/>
      </dsp:nvSpPr>
      <dsp:spPr>
        <a:xfrm>
          <a:off x="3711002" y="542910"/>
          <a:ext cx="1686271" cy="1161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8735C-E4AC-4968-B9F0-230BBD36A710}">
      <dsp:nvSpPr>
        <dsp:cNvPr id="0" name=""/>
        <dsp:cNvSpPr/>
      </dsp:nvSpPr>
      <dsp:spPr>
        <a:xfrm>
          <a:off x="3711002" y="1704752"/>
          <a:ext cx="1686271" cy="6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t>Low-End</a:t>
          </a:r>
        </a:p>
      </dsp:txBody>
      <dsp:txXfrm>
        <a:off x="3711002" y="1704752"/>
        <a:ext cx="1686271" cy="625606"/>
      </dsp:txXfrm>
    </dsp:sp>
    <dsp:sp modelId="{3F1FC9E7-ADC8-4456-89DF-5DAF9A7CF174}">
      <dsp:nvSpPr>
        <dsp:cNvPr id="0" name=""/>
        <dsp:cNvSpPr/>
      </dsp:nvSpPr>
      <dsp:spPr>
        <a:xfrm>
          <a:off x="928547" y="2498986"/>
          <a:ext cx="1686271" cy="1161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2DCF0-A742-48CB-973F-CFA8C2B8E849}">
      <dsp:nvSpPr>
        <dsp:cNvPr id="0" name=""/>
        <dsp:cNvSpPr/>
      </dsp:nvSpPr>
      <dsp:spPr>
        <a:xfrm>
          <a:off x="928547" y="3660827"/>
          <a:ext cx="1686271" cy="6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t>Size</a:t>
          </a:r>
        </a:p>
      </dsp:txBody>
      <dsp:txXfrm>
        <a:off x="928547" y="3660827"/>
        <a:ext cx="1686271" cy="625606"/>
      </dsp:txXfrm>
    </dsp:sp>
    <dsp:sp modelId="{42518373-BD58-44A8-A9D2-7D7FEF1D267B}">
      <dsp:nvSpPr>
        <dsp:cNvPr id="0" name=""/>
        <dsp:cNvSpPr/>
      </dsp:nvSpPr>
      <dsp:spPr>
        <a:xfrm>
          <a:off x="2783517" y="2498986"/>
          <a:ext cx="1686271" cy="11618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01439-6463-4646-96FA-4BEF512D5715}">
      <dsp:nvSpPr>
        <dsp:cNvPr id="0" name=""/>
        <dsp:cNvSpPr/>
      </dsp:nvSpPr>
      <dsp:spPr>
        <a:xfrm>
          <a:off x="2783517" y="3660827"/>
          <a:ext cx="1686271" cy="6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a:t>Performance</a:t>
          </a:r>
        </a:p>
      </dsp:txBody>
      <dsp:txXfrm>
        <a:off x="2783517" y="3660827"/>
        <a:ext cx="1686271" cy="62560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D1D8F-0F1B-4542-A361-412EDB58BF57}"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AC370-EDA4-4FAC-81AD-FAC68B3E41FE}" type="slidenum">
              <a:rPr lang="en-US" smtClean="0"/>
              <a:t>‹#›</a:t>
            </a:fld>
            <a:endParaRPr lang="en-US"/>
          </a:p>
        </p:txBody>
      </p:sp>
    </p:spTree>
    <p:extLst>
      <p:ext uri="{BB962C8B-B14F-4D97-AF65-F5344CB8AC3E}">
        <p14:creationId xmlns:p14="http://schemas.microsoft.com/office/powerpoint/2010/main" val="2161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a:t>
            </a:r>
            <a:r>
              <a:rPr lang="en-US" b="1" i="1"/>
              <a:t>All team members stand together at the front</a:t>
            </a:r>
            <a:endParaRPr lang="en-US"/>
          </a:p>
          <a:p>
            <a:endParaRPr lang="en-US" b="1" i="1"/>
          </a:p>
          <a:p>
            <a:r>
              <a:rPr lang="en-US" i="1"/>
              <a:t>Good afternoon, everyone. We’re Team Baldwin: Natalie Aguilar, Juan Gomez, and Garry Grimes. Today, we’ll walk you through our journey in the </a:t>
            </a:r>
            <a:r>
              <a:rPr lang="en-US" i="1" err="1"/>
              <a:t>CapSim</a:t>
            </a:r>
            <a:r>
              <a:rPr lang="en-US" i="1"/>
              <a:t> competition, focusing on our strategy, decisions, and lessons learned as we competed in the high-performance computer chip industry."</a:t>
            </a:r>
            <a:endParaRPr lang="en-US"/>
          </a:p>
        </p:txBody>
      </p:sp>
      <p:sp>
        <p:nvSpPr>
          <p:cNvPr id="4" name="Slide Number Placeholder 3"/>
          <p:cNvSpPr>
            <a:spLocks noGrp="1"/>
          </p:cNvSpPr>
          <p:nvPr>
            <p:ph type="sldNum" sz="quarter" idx="5"/>
          </p:nvPr>
        </p:nvSpPr>
        <p:spPr/>
        <p:txBody>
          <a:bodyPr/>
          <a:lstStyle/>
          <a:p>
            <a:fld id="{036AC370-EDA4-4FAC-81AD-FAC68B3E41FE}" type="slidenum">
              <a:rPr lang="en-US" smtClean="0"/>
              <a:t>1</a:t>
            </a:fld>
            <a:endParaRPr lang="en-US"/>
          </a:p>
        </p:txBody>
      </p:sp>
    </p:spTree>
    <p:extLst>
      <p:ext uri="{BB962C8B-B14F-4D97-AF65-F5344CB8AC3E}">
        <p14:creationId xmlns:p14="http://schemas.microsoft.com/office/powerpoint/2010/main" val="260029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Rounds 1–4, our strategy focused on meeting customer expectations in competitive segments like Traditional and High-End. We prioritized reliability and innovation to retain market share.*</a:t>
            </a:r>
          </a:p>
          <a:p>
            <a:r>
              <a:rPr lang="en-US" i="1"/>
              <a:t>However, we missed opportunities by failing to scale capacity to match demand, costing us potential revenue. This lesson shaped our next phase. Garry will now detail our Rounds 5–8 strategy."</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10</a:t>
            </a:fld>
            <a:endParaRPr lang="en-US"/>
          </a:p>
        </p:txBody>
      </p:sp>
    </p:spTree>
    <p:extLst>
      <p:ext uri="{BB962C8B-B14F-4D97-AF65-F5344CB8AC3E}">
        <p14:creationId xmlns:p14="http://schemas.microsoft.com/office/powerpoint/2010/main" val="274213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"In Rounds 5–8, we doubled down on growth and sustainability:</a:t>
            </a:r>
            <a:endParaRPr lang="en-US"/>
          </a:p>
          <a:p>
            <a:r>
              <a:rPr lang="en-US"/>
              <a:t>1.</a:t>
            </a:r>
            <a:r>
              <a:rPr lang="en-US" b="1"/>
              <a:t>Focus on Traditional &amp; High-End</a:t>
            </a:r>
            <a:r>
              <a:rPr lang="en-US"/>
              <a:t>: Increased sales efforts to dominate these profitable segments.</a:t>
            </a:r>
          </a:p>
          <a:p>
            <a:r>
              <a:rPr lang="en-US"/>
              <a:t>2.</a:t>
            </a:r>
            <a:r>
              <a:rPr lang="en-US" b="1"/>
              <a:t>Recyclable Materials</a:t>
            </a:r>
            <a:r>
              <a:rPr lang="en-US"/>
              <a:t>: Invested heavily to boost demand and align with environmental goals.</a:t>
            </a:r>
          </a:p>
          <a:p>
            <a:r>
              <a:rPr lang="en-US"/>
              <a:t>3.</a:t>
            </a:r>
            <a:r>
              <a:rPr lang="en-US" b="1"/>
              <a:t>Total Quality Management</a:t>
            </a:r>
            <a:r>
              <a:rPr lang="en-US"/>
              <a:t>: Launched TQM to enhance sustainability and operational efficiency.</a:t>
            </a:r>
          </a:p>
          <a:p>
            <a:r>
              <a:rPr lang="en-US"/>
              <a:t>4.</a:t>
            </a:r>
            <a:r>
              <a:rPr lang="en-US" b="1"/>
              <a:t>Community &amp; People</a:t>
            </a:r>
            <a:r>
              <a:rPr lang="en-US"/>
              <a:t>: Strengthened employee training and community partnerships.*</a:t>
            </a:r>
          </a:p>
          <a:p>
            <a:r>
              <a:rPr lang="en-US" i="1"/>
              <a:t>These moves sharpened our competitive edge while staying true to our mission. Next, Natalie will share the results."</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11</a:t>
            </a:fld>
            <a:endParaRPr lang="en-US"/>
          </a:p>
        </p:txBody>
      </p:sp>
    </p:spTree>
    <p:extLst>
      <p:ext uri="{BB962C8B-B14F-4D97-AF65-F5344CB8AC3E}">
        <p14:creationId xmlns:p14="http://schemas.microsoft.com/office/powerpoint/2010/main" val="2192880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"These decisions aimed to strengthen our market position in three ways:</a:t>
            </a:r>
            <a:endParaRPr lang="en-US"/>
          </a:p>
          <a:p>
            <a:r>
              <a:rPr lang="en-US"/>
              <a:t>1.</a:t>
            </a:r>
            <a:r>
              <a:rPr lang="en-US" b="1"/>
              <a:t>Awareness &amp; Accessibility</a:t>
            </a:r>
            <a:r>
              <a:rPr lang="en-US"/>
              <a:t>: Increased promo/sales budgets to boost visibility.</a:t>
            </a:r>
          </a:p>
          <a:p>
            <a:r>
              <a:rPr lang="en-US"/>
              <a:t>1.</a:t>
            </a:r>
            <a:r>
              <a:rPr lang="en-US" b="1"/>
              <a:t>Profitability</a:t>
            </a:r>
            <a:r>
              <a:rPr lang="en-US"/>
              <a:t>: Optimized production costs to improve margins.</a:t>
            </a:r>
          </a:p>
          <a:p>
            <a:r>
              <a:rPr lang="en-US"/>
              <a:t>1.</a:t>
            </a:r>
            <a:r>
              <a:rPr lang="en-US" b="1"/>
              <a:t>Efficiency</a:t>
            </a:r>
            <a:r>
              <a:rPr lang="en-US"/>
              <a:t>: Aligned inventory with demand to avoid stockouts and waste.*</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12</a:t>
            </a:fld>
            <a:endParaRPr lang="en-US"/>
          </a:p>
        </p:txBody>
      </p:sp>
    </p:spTree>
    <p:extLst>
      <p:ext uri="{BB962C8B-B14F-4D97-AF65-F5344CB8AC3E}">
        <p14:creationId xmlns:p14="http://schemas.microsoft.com/office/powerpoint/2010/main" val="65640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"Post-Round 4, our key takeaways guided R5–R8 actions:*</a:t>
            </a:r>
          </a:p>
          <a:p>
            <a:r>
              <a:rPr lang="en-US"/>
              <a:t>•</a:t>
            </a:r>
            <a:r>
              <a:rPr lang="en-US" b="1"/>
              <a:t>Growth Focus</a:t>
            </a:r>
            <a:r>
              <a:rPr lang="en-US"/>
              <a:t>: Doubled down on Traditional and High-End segments to capitalize on opportunities.</a:t>
            </a:r>
          </a:p>
          <a:p>
            <a:r>
              <a:rPr lang="en-US"/>
              <a:t>•</a:t>
            </a:r>
            <a:r>
              <a:rPr lang="en-US" b="1"/>
              <a:t>Exit Size Segment</a:t>
            </a:r>
            <a:r>
              <a:rPr lang="en-US"/>
              <a:t>: Reallocated resources to prioritize profitability and sustainability.*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13</a:t>
            </a:fld>
            <a:endParaRPr lang="en-US"/>
          </a:p>
        </p:txBody>
      </p:sp>
    </p:spTree>
    <p:extLst>
      <p:ext uri="{BB962C8B-B14F-4D97-AF65-F5344CB8AC3E}">
        <p14:creationId xmlns:p14="http://schemas.microsoft.com/office/powerpoint/2010/main" val="2028115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Rounds 5–8, we solidified dominance in Traditional and High-End segments through aggressive promo investments and TQM. However, capacity expansion lagged, limiting sales growth. This underscored the need for scalability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14</a:t>
            </a:fld>
            <a:endParaRPr lang="en-US"/>
          </a:p>
        </p:txBody>
      </p:sp>
    </p:spTree>
    <p:extLst>
      <p:ext uri="{BB962C8B-B14F-4D97-AF65-F5344CB8AC3E}">
        <p14:creationId xmlns:p14="http://schemas.microsoft.com/office/powerpoint/2010/main" val="426226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profit journey reflects strategic highs and lows. </a:t>
            </a:r>
          </a:p>
          <a:p>
            <a:endParaRPr lang="en-US"/>
          </a:p>
          <a:p>
            <a:r>
              <a:rPr lang="en-US"/>
              <a:t>Early rounds saw losses as we prioritized sustainability and customer expectations over scalability. But by Round 5, investments in High-End and Traditional segments paid off—we turned profitable, peaking in Round 7 with $13.5K.*</a:t>
            </a:r>
          </a:p>
          <a:p>
            <a:endParaRPr lang="en-US"/>
          </a:p>
          <a:p>
            <a:r>
              <a:rPr lang="en-US" i="1"/>
              <a:t>However, inconsistent capacity scaling led to volatility, like the Round 6 dip. By Round 8, Baldwin ranked 4th overall, outperforming Chester and Digby but trailing Erie and Ferris. This underscores the impact of balancing sustainability with operational agility. Garry will now discuss our next steps."</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15</a:t>
            </a:fld>
            <a:endParaRPr lang="en-US"/>
          </a:p>
        </p:txBody>
      </p:sp>
    </p:spTree>
    <p:extLst>
      <p:ext uri="{BB962C8B-B14F-4D97-AF65-F5344CB8AC3E}">
        <p14:creationId xmlns:p14="http://schemas.microsoft.com/office/powerpoint/2010/main" val="306082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results for the market segments</a:t>
            </a:r>
          </a:p>
        </p:txBody>
      </p:sp>
      <p:sp>
        <p:nvSpPr>
          <p:cNvPr id="4" name="Slide Number Placeholder 3"/>
          <p:cNvSpPr>
            <a:spLocks noGrp="1"/>
          </p:cNvSpPr>
          <p:nvPr>
            <p:ph type="sldNum" sz="quarter" idx="5"/>
          </p:nvPr>
        </p:nvSpPr>
        <p:spPr/>
        <p:txBody>
          <a:bodyPr/>
          <a:lstStyle/>
          <a:p>
            <a:fld id="{036AC370-EDA4-4FAC-81AD-FAC68B3E41FE}" type="slidenum">
              <a:rPr lang="en-US" smtClean="0"/>
              <a:t>16</a:t>
            </a:fld>
            <a:endParaRPr lang="en-US"/>
          </a:p>
        </p:txBody>
      </p:sp>
    </p:spTree>
    <p:extLst>
      <p:ext uri="{BB962C8B-B14F-4D97-AF65-F5344CB8AC3E}">
        <p14:creationId xmlns:p14="http://schemas.microsoft.com/office/powerpoint/2010/main" val="234810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Read slide and inmpovise </a:t>
            </a:r>
          </a:p>
        </p:txBody>
      </p:sp>
      <p:sp>
        <p:nvSpPr>
          <p:cNvPr id="4" name="Slide Number Placeholder 3"/>
          <p:cNvSpPr>
            <a:spLocks noGrp="1"/>
          </p:cNvSpPr>
          <p:nvPr>
            <p:ph type="sldNum" sz="quarter" idx="5"/>
          </p:nvPr>
        </p:nvSpPr>
        <p:spPr/>
        <p:txBody>
          <a:bodyPr/>
          <a:lstStyle/>
          <a:p>
            <a:fld id="{036AC370-EDA4-4FAC-81AD-FAC68B3E41FE}" type="slidenum">
              <a:rPr lang="en-US" smtClean="0"/>
              <a:t>17</a:t>
            </a:fld>
            <a:endParaRPr lang="en-US"/>
          </a:p>
        </p:txBody>
      </p:sp>
    </p:spTree>
    <p:extLst>
      <p:ext uri="{BB962C8B-B14F-4D97-AF65-F5344CB8AC3E}">
        <p14:creationId xmlns:p14="http://schemas.microsoft.com/office/powerpoint/2010/main" val="364127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While Baldwin focused on sustainability, our competitors prioritized growth at the planet’s expense. We reduced cumulative emissions by 35% to 650 mt—the lowest in the industry. In contrast, Ferris and Andrews saw emissions rise by 20% and 10%, respectively. This gap underscores our commitment to balancing profit and planet. Natalie will now discuss what we’d change to further lead in sustainability."</a:t>
            </a:r>
            <a:endParaRPr lang="en-US"/>
          </a:p>
        </p:txBody>
      </p:sp>
      <p:sp>
        <p:nvSpPr>
          <p:cNvPr id="4" name="Slide Number Placeholder 3"/>
          <p:cNvSpPr>
            <a:spLocks noGrp="1"/>
          </p:cNvSpPr>
          <p:nvPr>
            <p:ph type="sldNum" sz="quarter" idx="5"/>
          </p:nvPr>
        </p:nvSpPr>
        <p:spPr/>
        <p:txBody>
          <a:bodyPr/>
          <a:lstStyle/>
          <a:p>
            <a:fld id="{036AC370-EDA4-4FAC-81AD-FAC68B3E41FE}" type="slidenum">
              <a:rPr lang="en-US" smtClean="0"/>
              <a:t>18</a:t>
            </a:fld>
            <a:endParaRPr lang="en-US"/>
          </a:p>
        </p:txBody>
      </p:sp>
    </p:spTree>
    <p:extLst>
      <p:ext uri="{BB962C8B-B14F-4D97-AF65-F5344CB8AC3E}">
        <p14:creationId xmlns:p14="http://schemas.microsoft.com/office/powerpoint/2010/main" val="93095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finished 4th overall, behind Erie, Andrews, and Digby. While not the top performer, Baldwin showed resilience—especially in Rounds 7 and 8, where sustainability investments and TQM drove scores above 74/90. Early struggles in Rounds 1–2 reflected capacity and pricing missteps, but strategic pivots stabilized our performance.*</a:t>
            </a:r>
          </a:p>
          <a:p>
            <a:r>
              <a:rPr lang="en-US" i="1"/>
              <a:t>Our total score of 71.2% highlights room for growth, particularly in scaling capacity and diversifying segments. Natalie will now reflect on lessons learned and our roadmap for Round 9."</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20</a:t>
            </a:fld>
            <a:endParaRPr lang="en-US"/>
          </a:p>
        </p:txBody>
      </p:sp>
    </p:spTree>
    <p:extLst>
      <p:ext uri="{BB962C8B-B14F-4D97-AF65-F5344CB8AC3E}">
        <p14:creationId xmlns:p14="http://schemas.microsoft.com/office/powerpoint/2010/main" val="276347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"Let’s start with our company’s foundation. Baldwin was founded by Jack P Chip, a visionary who saw the potential of high-processing power chips for industries like aerospace and energy. </a:t>
            </a:r>
            <a:endParaRPr lang="en-US"/>
          </a:p>
          <a:p>
            <a:endParaRPr lang="en-US" i="1"/>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2</a:t>
            </a:fld>
            <a:endParaRPr lang="en-US"/>
          </a:p>
        </p:txBody>
      </p:sp>
    </p:spTree>
    <p:extLst>
      <p:ext uri="{BB962C8B-B14F-4D97-AF65-F5344CB8AC3E}">
        <p14:creationId xmlns:p14="http://schemas.microsoft.com/office/powerpoint/2010/main" val="401389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Read screen</a:t>
            </a:r>
          </a:p>
        </p:txBody>
      </p:sp>
      <p:sp>
        <p:nvSpPr>
          <p:cNvPr id="4" name="Slide Number Placeholder 3"/>
          <p:cNvSpPr>
            <a:spLocks noGrp="1"/>
          </p:cNvSpPr>
          <p:nvPr>
            <p:ph type="sldNum" sz="quarter" idx="5"/>
          </p:nvPr>
        </p:nvSpPr>
        <p:spPr/>
        <p:txBody>
          <a:bodyPr/>
          <a:lstStyle/>
          <a:p>
            <a:fld id="{036AC370-EDA4-4FAC-81AD-FAC68B3E41FE}" type="slidenum">
              <a:rPr lang="en-US" smtClean="0"/>
              <a:t>21</a:t>
            </a:fld>
            <a:endParaRPr lang="en-US"/>
          </a:p>
        </p:txBody>
      </p:sp>
    </p:spTree>
    <p:extLst>
      <p:ext uri="{BB962C8B-B14F-4D97-AF65-F5344CB8AC3E}">
        <p14:creationId xmlns:p14="http://schemas.microsoft.com/office/powerpoint/2010/main" val="340477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Here at Baldwin "Our mission: Deliver innovative, sustainable products through operational excellence, environmental care, and community commitment.</a:t>
            </a:r>
            <a:endParaRPr lang="en-US"/>
          </a:p>
          <a:p>
            <a:endParaRPr lang="en-US" i="1"/>
          </a:p>
          <a:p>
            <a:r>
              <a:rPr lang="en-US" i="1"/>
              <a:t>and</a:t>
            </a:r>
          </a:p>
          <a:p>
            <a:r>
              <a:rPr lang="en-US" i="1"/>
              <a:t> </a:t>
            </a:r>
            <a:br>
              <a:rPr lang="en-US" i="1">
                <a:cs typeface="+mn-lt"/>
              </a:rPr>
            </a:br>
            <a:r>
              <a:rPr lang="en-US" i="1"/>
              <a:t> Our vision: Lead with integrity and foresight to maximize stakeholder value.</a:t>
            </a:r>
            <a:br>
              <a:rPr lang="en-US" i="1">
                <a:cs typeface="+mn-lt"/>
              </a:rPr>
            </a:br>
            <a:r>
              <a:rPr lang="en-US" i="1"/>
              <a:t> This balance of profit and purpose is guided though every decision. </a:t>
            </a:r>
            <a:endParaRPr lang="en-US">
              <a:latin typeface="Aptos" panose="02110004020202020204"/>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3</a:t>
            </a:fld>
            <a:endParaRPr lang="en-US"/>
          </a:p>
        </p:txBody>
      </p:sp>
    </p:spTree>
    <p:extLst>
      <p:ext uri="{BB962C8B-B14F-4D97-AF65-F5344CB8AC3E}">
        <p14:creationId xmlns:p14="http://schemas.microsoft.com/office/powerpoint/2010/main" val="339616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We compete in the </a:t>
            </a:r>
            <a:r>
              <a:rPr lang="en-US" b="1" i="1"/>
              <a:t>high-processing power computer chip industry</a:t>
            </a:r>
            <a:r>
              <a:rPr lang="en-US" i="1"/>
              <a:t>, serving critical sectors like aerospace, automotive, and energy. Our chips power innovations in these fields, where reliability and performance are non-negotiable.</a:t>
            </a:r>
            <a:endParaRPr lang="en-US"/>
          </a:p>
          <a:p>
            <a:r>
              <a:rPr lang="en-US" i="1"/>
              <a:t>Our competitors—Andrews, Chester, Digby, Eerie, and Ferris—push us to stay agile and innovative. Let’s break down how we carved marketed our </a:t>
            </a:r>
            <a:r>
              <a:rPr lang="en-US" i="1" err="1"/>
              <a:t>producuts</a:t>
            </a:r>
            <a:r>
              <a:rPr lang="en-US" i="1"/>
              <a:t> </a:t>
            </a:r>
            <a:endParaRPr lang="en-US"/>
          </a:p>
          <a:p>
            <a:endParaRPr lang="en-US"/>
          </a:p>
        </p:txBody>
      </p:sp>
      <p:sp>
        <p:nvSpPr>
          <p:cNvPr id="4" name="Slide Number Placeholder 3"/>
          <p:cNvSpPr>
            <a:spLocks noGrp="1"/>
          </p:cNvSpPr>
          <p:nvPr>
            <p:ph type="sldNum" sz="quarter" idx="5"/>
          </p:nvPr>
        </p:nvSpPr>
        <p:spPr/>
        <p:txBody>
          <a:bodyPr/>
          <a:lstStyle/>
          <a:p>
            <a:fld id="{036AC370-EDA4-4FAC-81AD-FAC68B3E41FE}" type="slidenum">
              <a:rPr lang="en-US" smtClean="0"/>
              <a:t>4</a:t>
            </a:fld>
            <a:endParaRPr lang="en-US"/>
          </a:p>
        </p:txBody>
      </p:sp>
    </p:spTree>
    <p:extLst>
      <p:ext uri="{BB962C8B-B14F-4D97-AF65-F5344CB8AC3E}">
        <p14:creationId xmlns:p14="http://schemas.microsoft.com/office/powerpoint/2010/main" val="29377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6D75-6DEA-06D6-7D9D-85527873E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1E7C6-CA12-0F66-2A5F-2D035AA62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DC800-DF60-7829-BA54-AA922F14957B}"/>
              </a:ext>
            </a:extLst>
          </p:cNvPr>
          <p:cNvSpPr>
            <a:spLocks noGrp="1"/>
          </p:cNvSpPr>
          <p:nvPr>
            <p:ph type="body" idx="1"/>
          </p:nvPr>
        </p:nvSpPr>
        <p:spPr/>
        <p:txBody>
          <a:bodyPr/>
          <a:lstStyle/>
          <a:p>
            <a:r>
              <a:rPr lang="en-US" i="1"/>
              <a:t>Our market has five key segments:</a:t>
            </a:r>
            <a:endParaRPr lang="en-US"/>
          </a:p>
          <a:p>
            <a:r>
              <a:rPr lang="en-US"/>
              <a:t>•</a:t>
            </a:r>
            <a:r>
              <a:rPr lang="en-US" b="1"/>
              <a:t>Traditional</a:t>
            </a:r>
            <a:r>
              <a:rPr lang="en-US"/>
              <a:t>: Reliability and affordability.</a:t>
            </a:r>
          </a:p>
          <a:p>
            <a:r>
              <a:rPr lang="en-US"/>
              <a:t>•</a:t>
            </a:r>
            <a:r>
              <a:rPr lang="en-US" b="1"/>
              <a:t>High-End</a:t>
            </a:r>
            <a:r>
              <a:rPr lang="en-US"/>
              <a:t>: Higher  performance. Higher cost</a:t>
            </a:r>
          </a:p>
          <a:p>
            <a:r>
              <a:rPr lang="en-US"/>
              <a:t>•</a:t>
            </a:r>
            <a:r>
              <a:rPr lang="en-US" b="1"/>
              <a:t>Low-End</a:t>
            </a:r>
            <a:r>
              <a:rPr lang="en-US"/>
              <a:t>: Budget focus lower cost</a:t>
            </a:r>
          </a:p>
          <a:p>
            <a:r>
              <a:rPr lang="en-US"/>
              <a:t>•</a:t>
            </a:r>
            <a:r>
              <a:rPr lang="en-US" b="1"/>
              <a:t>Size</a:t>
            </a:r>
            <a:r>
              <a:rPr lang="en-US"/>
              <a:t>: Compact design and reasonable price</a:t>
            </a:r>
          </a:p>
          <a:p>
            <a:r>
              <a:rPr lang="en-US" b="1"/>
              <a:t>Proformance</a:t>
            </a:r>
            <a:r>
              <a:rPr lang="en-US"/>
              <a:t>: bleeding edge performance with no regard for price </a:t>
            </a:r>
          </a:p>
          <a:p>
            <a:endParaRPr lang="en-US"/>
          </a:p>
          <a:p>
            <a:r>
              <a:rPr lang="en-US"/>
              <a:t>Now lets explore some of our expectations for said segments</a:t>
            </a:r>
          </a:p>
          <a:p>
            <a:endParaRPr lang="en-US"/>
          </a:p>
          <a:p>
            <a:endParaRPr lang="en-US"/>
          </a:p>
        </p:txBody>
      </p:sp>
      <p:sp>
        <p:nvSpPr>
          <p:cNvPr id="4" name="Slide Number Placeholder 3">
            <a:extLst>
              <a:ext uri="{FF2B5EF4-FFF2-40B4-BE49-F238E27FC236}">
                <a16:creationId xmlns:a16="http://schemas.microsoft.com/office/drawing/2014/main" id="{40E44622-BE82-BD99-4B0B-D3D2C13FDA66}"/>
              </a:ext>
            </a:extLst>
          </p:cNvPr>
          <p:cNvSpPr>
            <a:spLocks noGrp="1"/>
          </p:cNvSpPr>
          <p:nvPr>
            <p:ph type="sldNum" sz="quarter" idx="5"/>
          </p:nvPr>
        </p:nvSpPr>
        <p:spPr/>
        <p:txBody>
          <a:bodyPr/>
          <a:lstStyle/>
          <a:p>
            <a:fld id="{036AC370-EDA4-4FAC-81AD-FAC68B3E41FE}" type="slidenum">
              <a:rPr lang="en-US" smtClean="0"/>
              <a:t>5</a:t>
            </a:fld>
            <a:endParaRPr lang="en-US"/>
          </a:p>
        </p:txBody>
      </p:sp>
    </p:spTree>
    <p:extLst>
      <p:ext uri="{BB962C8B-B14F-4D97-AF65-F5344CB8AC3E}">
        <p14:creationId xmlns:p14="http://schemas.microsoft.com/office/powerpoint/2010/main" val="177431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t>We initially entered all market segments with optimism, aiming to capture broad demand and test performance across different customer bases. As the simulation progressed, we planned to strategically shift our focus toward the segments showing the highest profitability and growth potential, allowing us to allocate resources more efficiently and maximize return on investment.</a:t>
            </a:r>
          </a:p>
          <a:p>
            <a:pPr>
              <a:buFont typeface="Arial" panose="020B0604020202020204" pitchFamily="34" charset="0"/>
              <a:buChar char="•"/>
            </a:pPr>
            <a:endParaRPr lang="en-US"/>
          </a:p>
          <a:p>
            <a:pPr>
              <a:buFont typeface="Arial" panose="020B0604020202020204" pitchFamily="34" charset="0"/>
              <a:buChar char="•"/>
            </a:pPr>
            <a:r>
              <a:rPr lang="en-US"/>
              <a:t>I will now pass it over to my collogue Natalie to give us some insight into our though process though the rounds</a:t>
            </a:r>
          </a:p>
        </p:txBody>
      </p:sp>
      <p:sp>
        <p:nvSpPr>
          <p:cNvPr id="4" name="Slide Number Placeholder 3"/>
          <p:cNvSpPr>
            <a:spLocks noGrp="1"/>
          </p:cNvSpPr>
          <p:nvPr>
            <p:ph type="sldNum" sz="quarter" idx="5"/>
          </p:nvPr>
        </p:nvSpPr>
        <p:spPr/>
        <p:txBody>
          <a:bodyPr/>
          <a:lstStyle/>
          <a:p>
            <a:fld id="{036AC370-EDA4-4FAC-81AD-FAC68B3E41FE}" type="slidenum">
              <a:rPr lang="en-US" smtClean="0"/>
              <a:t>6</a:t>
            </a:fld>
            <a:endParaRPr lang="en-US"/>
          </a:p>
        </p:txBody>
      </p:sp>
    </p:spTree>
    <p:extLst>
      <p:ext uri="{BB962C8B-B14F-4D97-AF65-F5344CB8AC3E}">
        <p14:creationId xmlns:p14="http://schemas.microsoft.com/office/powerpoint/2010/main" val="418907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knew we wanted to be a leader in minimization of waste, so we started investing in recycled materials for the creation of our products. We started at 5% and continued increasing by 5% each round.</a:t>
            </a:r>
          </a:p>
          <a:p>
            <a:endParaRPr lang="en-US"/>
          </a:p>
          <a:p>
            <a:r>
              <a:rPr lang="en-US"/>
              <a:t>-By increasing our investment in recycled materials, we knew the cost of materials would increase, but it would also increase demand</a:t>
            </a:r>
          </a:p>
        </p:txBody>
      </p:sp>
      <p:sp>
        <p:nvSpPr>
          <p:cNvPr id="4" name="Slide Number Placeholder 3"/>
          <p:cNvSpPr>
            <a:spLocks noGrp="1"/>
          </p:cNvSpPr>
          <p:nvPr>
            <p:ph type="sldNum" sz="quarter" idx="5"/>
          </p:nvPr>
        </p:nvSpPr>
        <p:spPr/>
        <p:txBody>
          <a:bodyPr/>
          <a:lstStyle/>
          <a:p>
            <a:fld id="{036AC370-EDA4-4FAC-81AD-FAC68B3E41FE}" type="slidenum">
              <a:rPr lang="en-US" smtClean="0"/>
              <a:t>7</a:t>
            </a:fld>
            <a:endParaRPr lang="en-US"/>
          </a:p>
        </p:txBody>
      </p:sp>
    </p:spTree>
    <p:extLst>
      <p:ext uri="{BB962C8B-B14F-4D97-AF65-F5344CB8AC3E}">
        <p14:creationId xmlns:p14="http://schemas.microsoft.com/office/powerpoint/2010/main" val="214837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Our decisions aimed to balance customer needs, revenue, and sustainability. We prioritized segments where expectations aligned with our strengths—like High-End innovation and Traditional reliability—while minimizing environmental impact.</a:t>
            </a:r>
          </a:p>
          <a:p>
            <a:endParaRPr lang="en-US" i="1"/>
          </a:p>
          <a:p>
            <a:r>
              <a:rPr lang="en-US"/>
              <a:t>*However, early net profits suffered as we over-indexed on customer demands, neglecting product attributes like age and price. This taught us to refine our focus. Juan will now share how we adjusted post-Round 4."*</a:t>
            </a:r>
          </a:p>
          <a:p>
            <a:endParaRPr lang="en-US">
              <a:latin typeface="Aptos"/>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8</a:t>
            </a:fld>
            <a:endParaRPr lang="en-US"/>
          </a:p>
        </p:txBody>
      </p:sp>
    </p:spTree>
    <p:extLst>
      <p:ext uri="{BB962C8B-B14F-4D97-AF65-F5344CB8AC3E}">
        <p14:creationId xmlns:p14="http://schemas.microsoft.com/office/powerpoint/2010/main" val="52459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Post-Round 4, we realized two critical insights:</a:t>
            </a:r>
          </a:p>
          <a:p>
            <a:r>
              <a:rPr lang="en-US"/>
              <a:t>1.</a:t>
            </a:r>
            <a:r>
              <a:rPr lang="en-US" b="1"/>
              <a:t>Growth opportunities</a:t>
            </a:r>
            <a:r>
              <a:rPr lang="en-US"/>
              <a:t> existed in Traditional and High-End segments.</a:t>
            </a:r>
          </a:p>
          <a:p>
            <a:r>
              <a:rPr lang="en-US" b="1"/>
              <a:t>2.The Size segment </a:t>
            </a:r>
            <a:r>
              <a:rPr lang="en-US"/>
              <a:t>lacked potential, so we exited it to reallocate resources.*</a:t>
            </a:r>
          </a:p>
          <a:p>
            <a:r>
              <a:rPr lang="en-US" i="1"/>
              <a:t>This sharpened our focus. Garry will now explain how we leveraged these insights in Rounds 5–8."</a:t>
            </a:r>
            <a:endParaRPr lang="en-US"/>
          </a:p>
          <a:p>
            <a:endParaRPr lang="en-US" i="1"/>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6AC370-EDA4-4FAC-81AD-FAC68B3E41FE}" type="slidenum">
              <a:rPr lang="en-US" smtClean="0"/>
              <a:t>9</a:t>
            </a:fld>
            <a:endParaRPr lang="en-US"/>
          </a:p>
        </p:txBody>
      </p:sp>
    </p:spTree>
    <p:extLst>
      <p:ext uri="{BB962C8B-B14F-4D97-AF65-F5344CB8AC3E}">
        <p14:creationId xmlns:p14="http://schemas.microsoft.com/office/powerpoint/2010/main" val="426919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5254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728496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6966208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6050633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0965056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898654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732650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0016192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568600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992065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9/13/25</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257194736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9/13/25</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115870820"/>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hdr="0" ft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C082F43F.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3D128-590E-4F49-8232-8EE1ECBC3DA5}"/>
              </a:ext>
            </a:extLst>
          </p:cNvPr>
          <p:cNvSpPr>
            <a:spLocks noGrp="1"/>
          </p:cNvSpPr>
          <p:nvPr>
            <p:ph type="ctrTitle"/>
          </p:nvPr>
        </p:nvSpPr>
        <p:spPr>
          <a:xfrm>
            <a:off x="1143000" y="1181101"/>
            <a:ext cx="5202381" cy="1998517"/>
          </a:xfrm>
        </p:spPr>
        <p:txBody>
          <a:bodyPr>
            <a:normAutofit/>
          </a:bodyPr>
          <a:lstStyle/>
          <a:p>
            <a:r>
              <a:rPr lang="en-US"/>
              <a:t>Team Baldwin</a:t>
            </a:r>
          </a:p>
        </p:txBody>
      </p:sp>
      <p:sp>
        <p:nvSpPr>
          <p:cNvPr id="3" name="Subtitle 2">
            <a:extLst>
              <a:ext uri="{FF2B5EF4-FFF2-40B4-BE49-F238E27FC236}">
                <a16:creationId xmlns:a16="http://schemas.microsoft.com/office/drawing/2014/main" id="{236ACCE6-87E0-331E-DCE6-3259C6B368E2}"/>
              </a:ext>
            </a:extLst>
          </p:cNvPr>
          <p:cNvSpPr>
            <a:spLocks noGrp="1"/>
          </p:cNvSpPr>
          <p:nvPr>
            <p:ph type="subTitle" idx="1"/>
          </p:nvPr>
        </p:nvSpPr>
        <p:spPr>
          <a:xfrm>
            <a:off x="1143001" y="4010061"/>
            <a:ext cx="2597190" cy="1814946"/>
          </a:xfrm>
        </p:spPr>
        <p:txBody>
          <a:bodyPr anchor="b">
            <a:normAutofit/>
          </a:bodyPr>
          <a:lstStyle/>
          <a:p>
            <a:r>
              <a:rPr lang="en-US"/>
              <a:t>By: Natalie Aguilar, Juan Gomez, Garry Grimes</a:t>
            </a:r>
          </a:p>
        </p:txBody>
      </p:sp>
      <p:pic>
        <p:nvPicPr>
          <p:cNvPr id="4" name="Picture 3">
            <a:extLst>
              <a:ext uri="{FF2B5EF4-FFF2-40B4-BE49-F238E27FC236}">
                <a16:creationId xmlns:a16="http://schemas.microsoft.com/office/drawing/2014/main" id="{31712B61-07EE-FDD7-905A-FC29D16CEC4B}"/>
              </a:ext>
            </a:extLst>
          </p:cNvPr>
          <p:cNvPicPr>
            <a:picLocks noChangeAspect="1"/>
          </p:cNvPicPr>
          <p:nvPr/>
        </p:nvPicPr>
        <p:blipFill>
          <a:blip r:embed="rId3"/>
          <a:srcRect r="4005"/>
          <a:stretch/>
        </p:blipFill>
        <p:spPr>
          <a:xfrm>
            <a:off x="2685473" y="10"/>
            <a:ext cx="9506528" cy="6857990"/>
          </a:xfrm>
          <a:custGeom>
            <a:avLst/>
            <a:gdLst/>
            <a:ahLst/>
            <a:cxnLst/>
            <a:rect l="l" t="t" r="r" b="b"/>
            <a:pathLst>
              <a:path w="9506528" h="6858000">
                <a:moveTo>
                  <a:pt x="6427633" y="0"/>
                </a:moveTo>
                <a:lnTo>
                  <a:pt x="9506528" y="0"/>
                </a:lnTo>
                <a:lnTo>
                  <a:pt x="9506528" y="1557082"/>
                </a:lnTo>
                <a:lnTo>
                  <a:pt x="4860617" y="6858000"/>
                </a:lnTo>
                <a:lnTo>
                  <a:pt x="417041" y="6858000"/>
                </a:lnTo>
                <a:close/>
                <a:moveTo>
                  <a:pt x="0" y="0"/>
                </a:moveTo>
                <a:lnTo>
                  <a:pt x="6427633" y="0"/>
                </a:lnTo>
                <a:lnTo>
                  <a:pt x="0" y="1"/>
                </a:lnTo>
                <a:close/>
              </a:path>
            </a:pathLst>
          </a:custGeom>
        </p:spPr>
      </p:pic>
      <p:sp>
        <p:nvSpPr>
          <p:cNvPr id="11" name="Freeform: Shape 10">
            <a:extLst>
              <a:ext uri="{FF2B5EF4-FFF2-40B4-BE49-F238E27FC236}">
                <a16:creationId xmlns:a16="http://schemas.microsoft.com/office/drawing/2014/main" id="{48D8C03A-D73E-4E89-A17E-452429264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9822"/>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1007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A651-69DB-8656-A003-07D93FB8252A}"/>
              </a:ext>
            </a:extLst>
          </p:cNvPr>
          <p:cNvSpPr>
            <a:spLocks noGrp="1"/>
          </p:cNvSpPr>
          <p:nvPr>
            <p:ph type="title"/>
          </p:nvPr>
        </p:nvSpPr>
        <p:spPr/>
        <p:txBody>
          <a:bodyPr/>
          <a:lstStyle/>
          <a:p>
            <a:r>
              <a:rPr lang="en"/>
              <a:t>Company Strategy: (Rounds 1 through 4)</a:t>
            </a:r>
            <a:endParaRPr lang="en-US"/>
          </a:p>
        </p:txBody>
      </p:sp>
      <p:sp>
        <p:nvSpPr>
          <p:cNvPr id="3" name="Content Placeholder 2">
            <a:extLst>
              <a:ext uri="{FF2B5EF4-FFF2-40B4-BE49-F238E27FC236}">
                <a16:creationId xmlns:a16="http://schemas.microsoft.com/office/drawing/2014/main" id="{F49F2DDD-0B4C-ED43-0E98-344E7AFE1625}"/>
              </a:ext>
            </a:extLst>
          </p:cNvPr>
          <p:cNvSpPr>
            <a:spLocks noGrp="1"/>
          </p:cNvSpPr>
          <p:nvPr>
            <p:ph idx="1"/>
          </p:nvPr>
        </p:nvSpPr>
        <p:spPr/>
        <p:txBody>
          <a:bodyPr vert="horz" lIns="91440" tIns="45720" rIns="91440" bIns="45720" rtlCol="0" anchor="t">
            <a:normAutofit/>
          </a:bodyPr>
          <a:lstStyle/>
          <a:p>
            <a:r>
              <a:rPr lang="en-US"/>
              <a:t>Strategy Met: Continue to meet customer expectations in the segments we remain competitive in.</a:t>
            </a:r>
          </a:p>
          <a:p>
            <a:endParaRPr lang="en-US"/>
          </a:p>
          <a:p>
            <a:r>
              <a:rPr lang="en-US" sz="2000"/>
              <a:t>Opportunities Missed/Not Met</a:t>
            </a:r>
            <a:r>
              <a:rPr lang="en-US"/>
              <a:t>: We did not increase capacity to match demand which meant lost potential.</a:t>
            </a:r>
            <a:endParaRPr lang="en-US" sz="2000"/>
          </a:p>
          <a:p>
            <a:endParaRPr lang="en-US"/>
          </a:p>
        </p:txBody>
      </p:sp>
      <p:sp>
        <p:nvSpPr>
          <p:cNvPr id="4" name="Slide Number Placeholder 3">
            <a:extLst>
              <a:ext uri="{FF2B5EF4-FFF2-40B4-BE49-F238E27FC236}">
                <a16:creationId xmlns:a16="http://schemas.microsoft.com/office/drawing/2014/main" id="{D3F7AB56-B294-1836-9628-7F9525B5C419}"/>
              </a:ext>
            </a:extLst>
          </p:cNvPr>
          <p:cNvSpPr>
            <a:spLocks noGrp="1"/>
          </p:cNvSpPr>
          <p:nvPr>
            <p:ph type="sldNum" sz="quarter" idx="12"/>
          </p:nvPr>
        </p:nvSpPr>
        <p:spPr/>
        <p:txBody>
          <a:bodyPr/>
          <a:lstStyle/>
          <a:p>
            <a:fld id="{C0722274-0FAA-4649-AA4E-4210F4F32167}" type="slidenum">
              <a:rPr lang="en-US" smtClean="0"/>
              <a:t>10</a:t>
            </a:fld>
            <a:endParaRPr lang="en-US"/>
          </a:p>
        </p:txBody>
      </p:sp>
    </p:spTree>
    <p:extLst>
      <p:ext uri="{BB962C8B-B14F-4D97-AF65-F5344CB8AC3E}">
        <p14:creationId xmlns:p14="http://schemas.microsoft.com/office/powerpoint/2010/main" val="40093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95DA0-2162-289F-F872-6D0E5272A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33ACE-1878-71BF-AF27-9E4180F68DE9}"/>
              </a:ext>
            </a:extLst>
          </p:cNvPr>
          <p:cNvSpPr>
            <a:spLocks noGrp="1"/>
          </p:cNvSpPr>
          <p:nvPr>
            <p:ph type="title"/>
          </p:nvPr>
        </p:nvSpPr>
        <p:spPr/>
        <p:txBody>
          <a:bodyPr/>
          <a:lstStyle/>
          <a:p>
            <a:r>
              <a:rPr lang="en-US"/>
              <a:t>Key strategic decisions R5-R8</a:t>
            </a:r>
          </a:p>
        </p:txBody>
      </p:sp>
      <p:sp>
        <p:nvSpPr>
          <p:cNvPr id="3" name="Content Placeholder 2">
            <a:extLst>
              <a:ext uri="{FF2B5EF4-FFF2-40B4-BE49-F238E27FC236}">
                <a16:creationId xmlns:a16="http://schemas.microsoft.com/office/drawing/2014/main" id="{7834B0E6-4DA3-7419-0D10-C5037DA4953C}"/>
              </a:ext>
            </a:extLst>
          </p:cNvPr>
          <p:cNvSpPr>
            <a:spLocks noGrp="1"/>
          </p:cNvSpPr>
          <p:nvPr>
            <p:ph idx="1"/>
          </p:nvPr>
        </p:nvSpPr>
        <p:spPr/>
        <p:txBody>
          <a:bodyPr vert="horz" lIns="91440" tIns="45720" rIns="91440" bIns="45720" rtlCol="0" anchor="t">
            <a:normAutofit/>
          </a:bodyPr>
          <a:lstStyle/>
          <a:p>
            <a:r>
              <a:rPr lang="en-US"/>
              <a:t>We see the opportunity to increase our sales in the traditional and high-end segments and will act on those opportunities.</a:t>
            </a:r>
          </a:p>
          <a:p>
            <a:r>
              <a:rPr lang="en-US"/>
              <a:t>We continue to invest heavily into recyclable material​ to drive up demand.</a:t>
            </a:r>
          </a:p>
          <a:p>
            <a:r>
              <a:rPr lang="en-US"/>
              <a:t>We start to invest heavily into Total Quality Management (TQM) to further our success in sustainability and enhance operational efficiency </a:t>
            </a:r>
          </a:p>
          <a:p>
            <a:r>
              <a:rPr lang="en-US"/>
              <a:t>We continue to focus on our community and people scores by investing in community events and training for our employees.</a:t>
            </a:r>
          </a:p>
          <a:p>
            <a:endParaRPr lang="en-US"/>
          </a:p>
        </p:txBody>
      </p:sp>
      <p:sp>
        <p:nvSpPr>
          <p:cNvPr id="4" name="Slide Number Placeholder 3">
            <a:extLst>
              <a:ext uri="{FF2B5EF4-FFF2-40B4-BE49-F238E27FC236}">
                <a16:creationId xmlns:a16="http://schemas.microsoft.com/office/drawing/2014/main" id="{B7481649-61CB-70AC-0061-52ABE8FDFDD0}"/>
              </a:ext>
            </a:extLst>
          </p:cNvPr>
          <p:cNvSpPr>
            <a:spLocks noGrp="1"/>
          </p:cNvSpPr>
          <p:nvPr>
            <p:ph type="sldNum" sz="quarter" idx="12"/>
          </p:nvPr>
        </p:nvSpPr>
        <p:spPr/>
        <p:txBody>
          <a:bodyPr/>
          <a:lstStyle/>
          <a:p>
            <a:fld id="{C0722274-0FAA-4649-AA4E-4210F4F32167}" type="slidenum">
              <a:rPr lang="en-US" smtClean="0"/>
              <a:t>11</a:t>
            </a:fld>
            <a:endParaRPr lang="en-US"/>
          </a:p>
        </p:txBody>
      </p:sp>
    </p:spTree>
    <p:extLst>
      <p:ext uri="{BB962C8B-B14F-4D97-AF65-F5344CB8AC3E}">
        <p14:creationId xmlns:p14="http://schemas.microsoft.com/office/powerpoint/2010/main" val="341136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8EC9-72A3-DC81-29CB-087A60D86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99B52-EE19-FEAE-7403-7439D148F48A}"/>
              </a:ext>
            </a:extLst>
          </p:cNvPr>
          <p:cNvSpPr>
            <a:spLocks noGrp="1"/>
          </p:cNvSpPr>
          <p:nvPr>
            <p:ph type="title"/>
          </p:nvPr>
        </p:nvSpPr>
        <p:spPr>
          <a:xfrm>
            <a:off x="1143000" y="568135"/>
            <a:ext cx="9905999" cy="1360898"/>
          </a:xfrm>
        </p:spPr>
        <p:txBody>
          <a:bodyPr/>
          <a:lstStyle/>
          <a:p>
            <a:r>
              <a:rPr lang="en-US"/>
              <a:t>How were these </a:t>
            </a:r>
            <a:r>
              <a:rPr lang="en"/>
              <a:t>decisions intended to position your product?</a:t>
            </a:r>
            <a:endParaRPr lang="en-US"/>
          </a:p>
        </p:txBody>
      </p:sp>
      <p:sp>
        <p:nvSpPr>
          <p:cNvPr id="3" name="Content Placeholder 2">
            <a:extLst>
              <a:ext uri="{FF2B5EF4-FFF2-40B4-BE49-F238E27FC236}">
                <a16:creationId xmlns:a16="http://schemas.microsoft.com/office/drawing/2014/main" id="{82F328D4-7936-66B8-F8D9-A0B491B69343}"/>
              </a:ext>
            </a:extLst>
          </p:cNvPr>
          <p:cNvSpPr>
            <a:spLocks noGrp="1"/>
          </p:cNvSpPr>
          <p:nvPr>
            <p:ph idx="1"/>
          </p:nvPr>
        </p:nvSpPr>
        <p:spPr/>
        <p:txBody>
          <a:bodyPr vert="horz" lIns="91440" tIns="45720" rIns="91440" bIns="45720" rtlCol="0" anchor="t">
            <a:normAutofit/>
          </a:bodyPr>
          <a:lstStyle/>
          <a:p>
            <a:r>
              <a:rPr lang="en-US"/>
              <a:t>By increasing our promo and sales budgets, we hoped to increase our product awareness and accessibility.​</a:t>
            </a:r>
          </a:p>
          <a:p>
            <a:endParaRPr lang="en-US"/>
          </a:p>
          <a:p>
            <a:r>
              <a:rPr lang="en-US"/>
              <a:t>By managing production costs effectively, we sought to improve our overall profitability.</a:t>
            </a:r>
          </a:p>
          <a:p>
            <a:pPr marL="0" indent="0">
              <a:buNone/>
            </a:pPr>
            <a:endParaRPr lang="en-US"/>
          </a:p>
          <a:p>
            <a:r>
              <a:rPr lang="en-US"/>
              <a:t>We aligned inventory levels with projected demand to minimize excess costs and stockouts.</a:t>
            </a:r>
          </a:p>
          <a:p>
            <a:endParaRPr lang="en-US"/>
          </a:p>
        </p:txBody>
      </p:sp>
      <p:sp>
        <p:nvSpPr>
          <p:cNvPr id="4" name="Slide Number Placeholder 3">
            <a:extLst>
              <a:ext uri="{FF2B5EF4-FFF2-40B4-BE49-F238E27FC236}">
                <a16:creationId xmlns:a16="http://schemas.microsoft.com/office/drawing/2014/main" id="{2397CA61-34E4-DED3-F56C-ADD487F40DDC}"/>
              </a:ext>
            </a:extLst>
          </p:cNvPr>
          <p:cNvSpPr>
            <a:spLocks noGrp="1"/>
          </p:cNvSpPr>
          <p:nvPr>
            <p:ph type="sldNum" sz="quarter" idx="12"/>
          </p:nvPr>
        </p:nvSpPr>
        <p:spPr/>
        <p:txBody>
          <a:bodyPr/>
          <a:lstStyle/>
          <a:p>
            <a:fld id="{C0722274-0FAA-4649-AA4E-4210F4F32167}" type="slidenum">
              <a:rPr lang="en-US" smtClean="0"/>
              <a:t>12</a:t>
            </a:fld>
            <a:endParaRPr lang="en-US"/>
          </a:p>
        </p:txBody>
      </p:sp>
    </p:spTree>
    <p:extLst>
      <p:ext uri="{BB962C8B-B14F-4D97-AF65-F5344CB8AC3E}">
        <p14:creationId xmlns:p14="http://schemas.microsoft.com/office/powerpoint/2010/main" val="247230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08DB-C66F-AE0F-F4A4-275A2EE09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58817-2E2D-9B55-429C-16D8AC952321}"/>
              </a:ext>
            </a:extLst>
          </p:cNvPr>
          <p:cNvSpPr>
            <a:spLocks noGrp="1"/>
          </p:cNvSpPr>
          <p:nvPr>
            <p:ph type="title"/>
          </p:nvPr>
        </p:nvSpPr>
        <p:spPr>
          <a:xfrm>
            <a:off x="1063171" y="735049"/>
            <a:ext cx="10072913" cy="1404440"/>
          </a:xfrm>
        </p:spPr>
        <p:txBody>
          <a:bodyPr/>
          <a:lstStyle/>
          <a:p>
            <a:r>
              <a:rPr lang="en-US"/>
              <a:t>What did we learn? Any adjustments R5-R8</a:t>
            </a:r>
          </a:p>
        </p:txBody>
      </p:sp>
      <p:sp>
        <p:nvSpPr>
          <p:cNvPr id="3" name="Content Placeholder 2">
            <a:extLst>
              <a:ext uri="{FF2B5EF4-FFF2-40B4-BE49-F238E27FC236}">
                <a16:creationId xmlns:a16="http://schemas.microsoft.com/office/drawing/2014/main" id="{CE4A8649-8723-96DC-DA84-6D3F5C357188}"/>
              </a:ext>
            </a:extLst>
          </p:cNvPr>
          <p:cNvSpPr>
            <a:spLocks noGrp="1"/>
          </p:cNvSpPr>
          <p:nvPr>
            <p:ph idx="1"/>
          </p:nvPr>
        </p:nvSpPr>
        <p:spPr/>
        <p:txBody>
          <a:bodyPr vert="horz" lIns="91440" tIns="45720" rIns="91440" bIns="45720" rtlCol="0" anchor="t">
            <a:normAutofit/>
          </a:bodyPr>
          <a:lstStyle/>
          <a:p>
            <a:r>
              <a:rPr lang="en-US"/>
              <a:t>After round 8, we were dominant in the Traditional segment and had a ¼ of the High-End market share.</a:t>
            </a:r>
          </a:p>
          <a:p>
            <a:r>
              <a:rPr lang="en-US">
                <a:latin typeface="Walbaum Display"/>
                <a:cs typeface="Arial"/>
              </a:rPr>
              <a:t>We also achieved a 5.0 employee score along with a 100-community score.</a:t>
            </a:r>
          </a:p>
          <a:p>
            <a:endParaRPr lang="en-US">
              <a:cs typeface="Arial"/>
            </a:endParaRPr>
          </a:p>
          <a:p>
            <a:endParaRPr lang="en-US"/>
          </a:p>
          <a:p>
            <a:endParaRPr lang="en-US"/>
          </a:p>
        </p:txBody>
      </p:sp>
      <p:sp>
        <p:nvSpPr>
          <p:cNvPr id="4" name="Slide Number Placeholder 3">
            <a:extLst>
              <a:ext uri="{FF2B5EF4-FFF2-40B4-BE49-F238E27FC236}">
                <a16:creationId xmlns:a16="http://schemas.microsoft.com/office/drawing/2014/main" id="{F110AC35-A10F-DB32-84B6-C658ADFF92E8}"/>
              </a:ext>
            </a:extLst>
          </p:cNvPr>
          <p:cNvSpPr>
            <a:spLocks noGrp="1"/>
          </p:cNvSpPr>
          <p:nvPr>
            <p:ph type="sldNum" sz="quarter" idx="12"/>
          </p:nvPr>
        </p:nvSpPr>
        <p:spPr/>
        <p:txBody>
          <a:bodyPr/>
          <a:lstStyle/>
          <a:p>
            <a:fld id="{C0722274-0FAA-4649-AA4E-4210F4F32167}" type="slidenum">
              <a:rPr lang="en-US" smtClean="0"/>
              <a:t>13</a:t>
            </a:fld>
            <a:endParaRPr lang="en-US"/>
          </a:p>
        </p:txBody>
      </p:sp>
    </p:spTree>
    <p:extLst>
      <p:ext uri="{BB962C8B-B14F-4D97-AF65-F5344CB8AC3E}">
        <p14:creationId xmlns:p14="http://schemas.microsoft.com/office/powerpoint/2010/main" val="787869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CDC18-D92C-5697-C835-D63EBBD06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8913A-205D-01F7-9A01-52ADC1EE7E3E}"/>
              </a:ext>
            </a:extLst>
          </p:cNvPr>
          <p:cNvSpPr>
            <a:spLocks noGrp="1"/>
          </p:cNvSpPr>
          <p:nvPr>
            <p:ph type="title"/>
          </p:nvPr>
        </p:nvSpPr>
        <p:spPr/>
        <p:txBody>
          <a:bodyPr/>
          <a:lstStyle/>
          <a:p>
            <a:r>
              <a:rPr lang="en"/>
              <a:t>Company Strategy: (Rounds 5 through 8)</a:t>
            </a:r>
            <a:endParaRPr lang="en-US"/>
          </a:p>
        </p:txBody>
      </p:sp>
      <p:sp>
        <p:nvSpPr>
          <p:cNvPr id="3" name="Content Placeholder 2">
            <a:extLst>
              <a:ext uri="{FF2B5EF4-FFF2-40B4-BE49-F238E27FC236}">
                <a16:creationId xmlns:a16="http://schemas.microsoft.com/office/drawing/2014/main" id="{842F9055-3F15-3AB4-6603-22D8D0791DB5}"/>
              </a:ext>
            </a:extLst>
          </p:cNvPr>
          <p:cNvSpPr>
            <a:spLocks noGrp="1"/>
          </p:cNvSpPr>
          <p:nvPr>
            <p:ph idx="1"/>
          </p:nvPr>
        </p:nvSpPr>
        <p:spPr/>
        <p:txBody>
          <a:bodyPr vert="horz" lIns="91440" tIns="45720" rIns="91440" bIns="45720" rtlCol="0" anchor="t">
            <a:normAutofit/>
          </a:bodyPr>
          <a:lstStyle/>
          <a:p>
            <a:r>
              <a:rPr lang="en-US"/>
              <a:t>Strategy Met: Continue to build dominance in the Traditional and High-End segments.</a:t>
            </a:r>
          </a:p>
          <a:p>
            <a:r>
              <a:rPr lang="en-US" sz="2000"/>
              <a:t>Opportunities Missed/Not Met</a:t>
            </a:r>
            <a:r>
              <a:rPr lang="en-US"/>
              <a:t>: Capacity was still not being built fast enough to accommodate more sales.</a:t>
            </a:r>
            <a:endParaRPr lang="en-US" sz="2000"/>
          </a:p>
          <a:p>
            <a:endParaRPr lang="en-US"/>
          </a:p>
        </p:txBody>
      </p:sp>
      <p:sp>
        <p:nvSpPr>
          <p:cNvPr id="4" name="Slide Number Placeholder 3">
            <a:extLst>
              <a:ext uri="{FF2B5EF4-FFF2-40B4-BE49-F238E27FC236}">
                <a16:creationId xmlns:a16="http://schemas.microsoft.com/office/drawing/2014/main" id="{B0977404-532F-077C-324B-FE3B280CB0F0}"/>
              </a:ext>
            </a:extLst>
          </p:cNvPr>
          <p:cNvSpPr>
            <a:spLocks noGrp="1"/>
          </p:cNvSpPr>
          <p:nvPr>
            <p:ph type="sldNum" sz="quarter" idx="12"/>
          </p:nvPr>
        </p:nvSpPr>
        <p:spPr/>
        <p:txBody>
          <a:bodyPr/>
          <a:lstStyle/>
          <a:p>
            <a:fld id="{C0722274-0FAA-4649-AA4E-4210F4F32167}" type="slidenum">
              <a:rPr lang="en-US" smtClean="0"/>
              <a:t>14</a:t>
            </a:fld>
            <a:endParaRPr lang="en-US"/>
          </a:p>
        </p:txBody>
      </p:sp>
    </p:spTree>
    <p:extLst>
      <p:ext uri="{BB962C8B-B14F-4D97-AF65-F5344CB8AC3E}">
        <p14:creationId xmlns:p14="http://schemas.microsoft.com/office/powerpoint/2010/main" val="234417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B61B-17FC-A5A3-35A8-66946F97E5BC}"/>
              </a:ext>
            </a:extLst>
          </p:cNvPr>
          <p:cNvSpPr>
            <a:spLocks noGrp="1"/>
          </p:cNvSpPr>
          <p:nvPr>
            <p:ph type="title"/>
          </p:nvPr>
        </p:nvSpPr>
        <p:spPr/>
        <p:txBody>
          <a:bodyPr/>
          <a:lstStyle/>
          <a:p>
            <a:r>
              <a:rPr lang="en-US"/>
              <a:t>Profit  </a:t>
            </a:r>
          </a:p>
        </p:txBody>
      </p:sp>
      <p:pic>
        <p:nvPicPr>
          <p:cNvPr id="11" name="Content Placeholder 10">
            <a:extLst>
              <a:ext uri="{FF2B5EF4-FFF2-40B4-BE49-F238E27FC236}">
                <a16:creationId xmlns:a16="http://schemas.microsoft.com/office/drawing/2014/main" id="{2CEDEAE4-A7F0-A898-21DA-EDBE96FAC868}"/>
              </a:ext>
            </a:extLst>
          </p:cNvPr>
          <p:cNvPicPr>
            <a:picLocks noGrp="1" noChangeAspect="1"/>
          </p:cNvPicPr>
          <p:nvPr>
            <p:ph idx="1"/>
          </p:nvPr>
        </p:nvPicPr>
        <p:blipFill>
          <a:blip r:embed="rId3"/>
          <a:stretch>
            <a:fillRect/>
          </a:stretch>
        </p:blipFill>
        <p:spPr>
          <a:xfrm>
            <a:off x="1143000" y="2608394"/>
            <a:ext cx="9905999" cy="3014382"/>
          </a:xfrm>
        </p:spPr>
      </p:pic>
      <p:sp>
        <p:nvSpPr>
          <p:cNvPr id="3" name="Slide Number Placeholder 2">
            <a:extLst>
              <a:ext uri="{FF2B5EF4-FFF2-40B4-BE49-F238E27FC236}">
                <a16:creationId xmlns:a16="http://schemas.microsoft.com/office/drawing/2014/main" id="{5A14C9B7-28AE-1641-A1C2-B927BE88D844}"/>
              </a:ext>
            </a:extLst>
          </p:cNvPr>
          <p:cNvSpPr>
            <a:spLocks noGrp="1"/>
          </p:cNvSpPr>
          <p:nvPr>
            <p:ph type="sldNum" sz="quarter" idx="12"/>
          </p:nvPr>
        </p:nvSpPr>
        <p:spPr/>
        <p:txBody>
          <a:bodyPr/>
          <a:lstStyle/>
          <a:p>
            <a:fld id="{C0722274-0FAA-4649-AA4E-4210F4F32167}" type="slidenum">
              <a:rPr lang="en-US" smtClean="0"/>
              <a:t>15</a:t>
            </a:fld>
            <a:endParaRPr lang="en-US"/>
          </a:p>
        </p:txBody>
      </p:sp>
    </p:spTree>
    <p:extLst>
      <p:ext uri="{BB962C8B-B14F-4D97-AF65-F5344CB8AC3E}">
        <p14:creationId xmlns:p14="http://schemas.microsoft.com/office/powerpoint/2010/main" val="102399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114E-EEF1-9465-16A2-D843978170A4}"/>
              </a:ext>
            </a:extLst>
          </p:cNvPr>
          <p:cNvSpPr>
            <a:spLocks noGrp="1"/>
          </p:cNvSpPr>
          <p:nvPr>
            <p:ph type="title"/>
          </p:nvPr>
        </p:nvSpPr>
        <p:spPr>
          <a:xfrm>
            <a:off x="1861457" y="350421"/>
            <a:ext cx="9905999" cy="1360898"/>
          </a:xfrm>
        </p:spPr>
        <p:txBody>
          <a:bodyPr/>
          <a:lstStyle/>
          <a:p>
            <a:r>
              <a:rPr lang="en-US"/>
              <a:t>Market Segments</a:t>
            </a:r>
            <a:br>
              <a:rPr lang="en-US"/>
            </a:br>
            <a:endParaRPr lang="en-US"/>
          </a:p>
        </p:txBody>
      </p:sp>
      <p:pic>
        <p:nvPicPr>
          <p:cNvPr id="6" name="Content Placeholder 5" descr="A grid with a blue circle&#10;&#10;AI-generated content may be incorrect.">
            <a:extLst>
              <a:ext uri="{FF2B5EF4-FFF2-40B4-BE49-F238E27FC236}">
                <a16:creationId xmlns:a16="http://schemas.microsoft.com/office/drawing/2014/main" id="{1F132291-F8AB-2F4F-09BE-0E49B8ADF1E2}"/>
              </a:ext>
            </a:extLst>
          </p:cNvPr>
          <p:cNvPicPr>
            <a:picLocks noGrp="1" noChangeAspect="1"/>
          </p:cNvPicPr>
          <p:nvPr>
            <p:ph idx="1"/>
          </p:nvPr>
        </p:nvPicPr>
        <p:blipFill>
          <a:blip r:embed="rId3"/>
          <a:stretch>
            <a:fillRect/>
          </a:stretch>
        </p:blipFill>
        <p:spPr>
          <a:xfrm>
            <a:off x="1864490" y="1207170"/>
            <a:ext cx="3883761" cy="4002546"/>
          </a:xfrm>
        </p:spPr>
      </p:pic>
      <p:pic>
        <p:nvPicPr>
          <p:cNvPr id="8" name="Picture 7">
            <a:extLst>
              <a:ext uri="{FF2B5EF4-FFF2-40B4-BE49-F238E27FC236}">
                <a16:creationId xmlns:a16="http://schemas.microsoft.com/office/drawing/2014/main" id="{072D18FE-2C8E-AAD1-EDC2-25D074B82F2A}"/>
              </a:ext>
            </a:extLst>
          </p:cNvPr>
          <p:cNvPicPr>
            <a:picLocks noChangeAspect="1"/>
          </p:cNvPicPr>
          <p:nvPr/>
        </p:nvPicPr>
        <p:blipFill>
          <a:blip r:embed="rId4"/>
          <a:stretch>
            <a:fillRect/>
          </a:stretch>
        </p:blipFill>
        <p:spPr>
          <a:xfrm>
            <a:off x="7376629" y="1204686"/>
            <a:ext cx="3832285" cy="3976912"/>
          </a:xfrm>
          <a:prstGeom prst="rect">
            <a:avLst/>
          </a:prstGeom>
        </p:spPr>
      </p:pic>
      <p:sp>
        <p:nvSpPr>
          <p:cNvPr id="3" name="TextBox 2">
            <a:extLst>
              <a:ext uri="{FF2B5EF4-FFF2-40B4-BE49-F238E27FC236}">
                <a16:creationId xmlns:a16="http://schemas.microsoft.com/office/drawing/2014/main" id="{BA2AF3EB-8EAB-0709-E21B-CC456BC5302D}"/>
              </a:ext>
            </a:extLst>
          </p:cNvPr>
          <p:cNvSpPr txBox="1"/>
          <p:nvPr/>
        </p:nvSpPr>
        <p:spPr>
          <a:xfrm>
            <a:off x="7376679" y="5389867"/>
            <a:ext cx="47046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Market Share: ~ 24% </a:t>
            </a:r>
          </a:p>
          <a:p>
            <a:r>
              <a:rPr lang="en-US"/>
              <a:t>Performance 16.1, Size 3.9 (43% importance)</a:t>
            </a:r>
          </a:p>
        </p:txBody>
      </p:sp>
      <p:sp>
        <p:nvSpPr>
          <p:cNvPr id="4" name="TextBox 3">
            <a:extLst>
              <a:ext uri="{FF2B5EF4-FFF2-40B4-BE49-F238E27FC236}">
                <a16:creationId xmlns:a16="http://schemas.microsoft.com/office/drawing/2014/main" id="{70A47D4C-3A9C-8E2F-4486-AD8E3751CE29}"/>
              </a:ext>
            </a:extLst>
          </p:cNvPr>
          <p:cNvSpPr txBox="1"/>
          <p:nvPr/>
        </p:nvSpPr>
        <p:spPr>
          <a:xfrm>
            <a:off x="2006393" y="5389866"/>
            <a:ext cx="3594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Market Share: ~ 54% </a:t>
            </a:r>
          </a:p>
          <a:p>
            <a:r>
              <a:rPr lang="en-US"/>
              <a:t>Age= 2 years (43% importance) </a:t>
            </a:r>
          </a:p>
        </p:txBody>
      </p:sp>
      <p:sp>
        <p:nvSpPr>
          <p:cNvPr id="5" name="Slide Number Placeholder 4">
            <a:extLst>
              <a:ext uri="{FF2B5EF4-FFF2-40B4-BE49-F238E27FC236}">
                <a16:creationId xmlns:a16="http://schemas.microsoft.com/office/drawing/2014/main" id="{5A665949-BC9B-A333-D470-692602588A52}"/>
              </a:ext>
            </a:extLst>
          </p:cNvPr>
          <p:cNvSpPr>
            <a:spLocks noGrp="1"/>
          </p:cNvSpPr>
          <p:nvPr>
            <p:ph type="sldNum" sz="quarter" idx="12"/>
          </p:nvPr>
        </p:nvSpPr>
        <p:spPr/>
        <p:txBody>
          <a:bodyPr/>
          <a:lstStyle/>
          <a:p>
            <a:fld id="{C0722274-0FAA-4649-AA4E-4210F4F32167}" type="slidenum">
              <a:rPr lang="en-US" smtClean="0"/>
              <a:t>16</a:t>
            </a:fld>
            <a:endParaRPr lang="en-US"/>
          </a:p>
        </p:txBody>
      </p:sp>
    </p:spTree>
    <p:extLst>
      <p:ext uri="{BB962C8B-B14F-4D97-AF65-F5344CB8AC3E}">
        <p14:creationId xmlns:p14="http://schemas.microsoft.com/office/powerpoint/2010/main" val="3342568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2" name="Straight Connector 5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F391DB8F-CD1E-4B48-81D6-9781BA3F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3268" y="-1"/>
            <a:ext cx="9098732" cy="6858000"/>
          </a:xfrm>
          <a:custGeom>
            <a:avLst/>
            <a:gdLst>
              <a:gd name="connsiteX0" fmla="*/ 6010592 w 9098732"/>
              <a:gd name="connsiteY0" fmla="*/ 0 h 6858000"/>
              <a:gd name="connsiteX1" fmla="*/ 6873692 w 9098732"/>
              <a:gd name="connsiteY1" fmla="*/ 0 h 6858000"/>
              <a:gd name="connsiteX2" fmla="*/ 6873692 w 9098732"/>
              <a:gd name="connsiteY2" fmla="*/ 1553955 h 6858000"/>
              <a:gd name="connsiteX3" fmla="*/ 8235629 w 9098732"/>
              <a:gd name="connsiteY3" fmla="*/ 4 h 6858000"/>
              <a:gd name="connsiteX4" fmla="*/ 8235630 w 9098732"/>
              <a:gd name="connsiteY4" fmla="*/ 2 h 6858000"/>
              <a:gd name="connsiteX5" fmla="*/ 8235632 w 9098732"/>
              <a:gd name="connsiteY5" fmla="*/ 0 h 6858000"/>
              <a:gd name="connsiteX6" fmla="*/ 9098732 w 9098732"/>
              <a:gd name="connsiteY6" fmla="*/ 0 h 6858000"/>
              <a:gd name="connsiteX7" fmla="*/ 9098732 w 9098732"/>
              <a:gd name="connsiteY7" fmla="*/ 6858000 h 6858000"/>
              <a:gd name="connsiteX8" fmla="*/ 6873692 w 9098732"/>
              <a:gd name="connsiteY8" fmla="*/ 6858000 h 6858000"/>
              <a:gd name="connsiteX9" fmla="*/ 2225040 w 9098732"/>
              <a:gd name="connsiteY9" fmla="*/ 6858000 h 6858000"/>
              <a:gd name="connsiteX10" fmla="*/ 0 w 9098732"/>
              <a:gd name="connsiteY10" fmla="*/ 6858000 h 6858000"/>
              <a:gd name="connsiteX11" fmla="*/ 6010589 w 9098732"/>
              <a:gd name="connsiteY11" fmla="*/ 4 h 6858000"/>
              <a:gd name="connsiteX12" fmla="*/ 6010590 w 9098732"/>
              <a:gd name="connsiteY12" fmla="*/ 2 h 6858000"/>
              <a:gd name="connsiteX0" fmla="*/ 6010592 w 9098732"/>
              <a:gd name="connsiteY0" fmla="*/ 0 h 6858000"/>
              <a:gd name="connsiteX1" fmla="*/ 6873692 w 9098732"/>
              <a:gd name="connsiteY1" fmla="*/ 0 h 6858000"/>
              <a:gd name="connsiteX2" fmla="*/ 8235629 w 9098732"/>
              <a:gd name="connsiteY2" fmla="*/ 4 h 6858000"/>
              <a:gd name="connsiteX3" fmla="*/ 8235630 w 9098732"/>
              <a:gd name="connsiteY3" fmla="*/ 2 h 6858000"/>
              <a:gd name="connsiteX4" fmla="*/ 8235632 w 9098732"/>
              <a:gd name="connsiteY4" fmla="*/ 0 h 6858000"/>
              <a:gd name="connsiteX5" fmla="*/ 9098732 w 9098732"/>
              <a:gd name="connsiteY5" fmla="*/ 0 h 6858000"/>
              <a:gd name="connsiteX6" fmla="*/ 9098732 w 9098732"/>
              <a:gd name="connsiteY6" fmla="*/ 6858000 h 6858000"/>
              <a:gd name="connsiteX7" fmla="*/ 6873692 w 9098732"/>
              <a:gd name="connsiteY7" fmla="*/ 6858000 h 6858000"/>
              <a:gd name="connsiteX8" fmla="*/ 2225040 w 9098732"/>
              <a:gd name="connsiteY8" fmla="*/ 6858000 h 6858000"/>
              <a:gd name="connsiteX9" fmla="*/ 0 w 9098732"/>
              <a:gd name="connsiteY9" fmla="*/ 6858000 h 6858000"/>
              <a:gd name="connsiteX10" fmla="*/ 6010589 w 9098732"/>
              <a:gd name="connsiteY10" fmla="*/ 4 h 6858000"/>
              <a:gd name="connsiteX11" fmla="*/ 6010590 w 9098732"/>
              <a:gd name="connsiteY11" fmla="*/ 2 h 6858000"/>
              <a:gd name="connsiteX12" fmla="*/ 6010592 w 9098732"/>
              <a:gd name="connsiteY12" fmla="*/ 0 h 6858000"/>
              <a:gd name="connsiteX0" fmla="*/ 6010592 w 9098732"/>
              <a:gd name="connsiteY0" fmla="*/ 0 h 6858000"/>
              <a:gd name="connsiteX1" fmla="*/ 8235629 w 9098732"/>
              <a:gd name="connsiteY1" fmla="*/ 4 h 6858000"/>
              <a:gd name="connsiteX2" fmla="*/ 8235630 w 9098732"/>
              <a:gd name="connsiteY2" fmla="*/ 2 h 6858000"/>
              <a:gd name="connsiteX3" fmla="*/ 8235632 w 9098732"/>
              <a:gd name="connsiteY3" fmla="*/ 0 h 6858000"/>
              <a:gd name="connsiteX4" fmla="*/ 9098732 w 9098732"/>
              <a:gd name="connsiteY4" fmla="*/ 0 h 6858000"/>
              <a:gd name="connsiteX5" fmla="*/ 9098732 w 9098732"/>
              <a:gd name="connsiteY5" fmla="*/ 6858000 h 6858000"/>
              <a:gd name="connsiteX6" fmla="*/ 6873692 w 9098732"/>
              <a:gd name="connsiteY6" fmla="*/ 6858000 h 6858000"/>
              <a:gd name="connsiteX7" fmla="*/ 2225040 w 9098732"/>
              <a:gd name="connsiteY7" fmla="*/ 6858000 h 6858000"/>
              <a:gd name="connsiteX8" fmla="*/ 0 w 9098732"/>
              <a:gd name="connsiteY8" fmla="*/ 6858000 h 6858000"/>
              <a:gd name="connsiteX9" fmla="*/ 6010589 w 9098732"/>
              <a:gd name="connsiteY9" fmla="*/ 4 h 6858000"/>
              <a:gd name="connsiteX10" fmla="*/ 6010590 w 9098732"/>
              <a:gd name="connsiteY10" fmla="*/ 2 h 6858000"/>
              <a:gd name="connsiteX11" fmla="*/ 6010592 w 9098732"/>
              <a:gd name="connsiteY11"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6873692 w 9098732"/>
              <a:gd name="connsiteY5" fmla="*/ 6858000 h 6858000"/>
              <a:gd name="connsiteX6" fmla="*/ 2225040 w 9098732"/>
              <a:gd name="connsiteY6" fmla="*/ 6858000 h 6858000"/>
              <a:gd name="connsiteX7" fmla="*/ 0 w 9098732"/>
              <a:gd name="connsiteY7" fmla="*/ 6858000 h 6858000"/>
              <a:gd name="connsiteX8" fmla="*/ 6010589 w 9098732"/>
              <a:gd name="connsiteY8" fmla="*/ 4 h 6858000"/>
              <a:gd name="connsiteX9" fmla="*/ 6010590 w 9098732"/>
              <a:gd name="connsiteY9" fmla="*/ 2 h 6858000"/>
              <a:gd name="connsiteX10" fmla="*/ 6010592 w 9098732"/>
              <a:gd name="connsiteY10"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2225040 w 9098732"/>
              <a:gd name="connsiteY5" fmla="*/ 6858000 h 6858000"/>
              <a:gd name="connsiteX6" fmla="*/ 0 w 9098732"/>
              <a:gd name="connsiteY6" fmla="*/ 6858000 h 6858000"/>
              <a:gd name="connsiteX7" fmla="*/ 6010589 w 9098732"/>
              <a:gd name="connsiteY7" fmla="*/ 4 h 6858000"/>
              <a:gd name="connsiteX8" fmla="*/ 6010590 w 9098732"/>
              <a:gd name="connsiteY8" fmla="*/ 2 h 6858000"/>
              <a:gd name="connsiteX9" fmla="*/ 6010592 w 9098732"/>
              <a:gd name="connsiteY9"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0 w 9098732"/>
              <a:gd name="connsiteY5" fmla="*/ 6858000 h 6858000"/>
              <a:gd name="connsiteX6" fmla="*/ 6010589 w 9098732"/>
              <a:gd name="connsiteY6" fmla="*/ 4 h 6858000"/>
              <a:gd name="connsiteX7" fmla="*/ 6010590 w 9098732"/>
              <a:gd name="connsiteY7" fmla="*/ 2 h 6858000"/>
              <a:gd name="connsiteX8" fmla="*/ 6010592 w 909873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CAB8DF-2B30-302F-5EDB-964F7C088072}"/>
              </a:ext>
            </a:extLst>
          </p:cNvPr>
          <p:cNvSpPr>
            <a:spLocks noGrp="1"/>
          </p:cNvSpPr>
          <p:nvPr>
            <p:ph type="title"/>
          </p:nvPr>
        </p:nvSpPr>
        <p:spPr>
          <a:xfrm>
            <a:off x="373440" y="2166074"/>
            <a:ext cx="4953000" cy="2511753"/>
          </a:xfrm>
        </p:spPr>
        <p:txBody>
          <a:bodyPr vert="horz" lIns="91440" tIns="45720" rIns="91440" bIns="45720" rtlCol="0" anchor="b">
            <a:normAutofit/>
          </a:bodyPr>
          <a:lstStyle/>
          <a:p>
            <a:pPr algn="ctr"/>
            <a:r>
              <a:rPr lang="en-US" sz="4800" cap="all" spc="300"/>
              <a:t>SWOT</a:t>
            </a:r>
            <a:br>
              <a:rPr lang="en-US" sz="4800" cap="all" spc="300"/>
            </a:br>
            <a:r>
              <a:rPr lang="en-US" sz="4800" cap="all" spc="300"/>
              <a:t>ANALYSIS</a:t>
            </a:r>
            <a:br>
              <a:rPr lang="en-US" sz="4800" cap="all" spc="300"/>
            </a:br>
            <a:endParaRPr lang="en-US" sz="4800" cap="all" spc="300"/>
          </a:p>
        </p:txBody>
      </p:sp>
      <p:pic>
        <p:nvPicPr>
          <p:cNvPr id="9" name="Content Placeholder 8">
            <a:extLst>
              <a:ext uri="{FF2B5EF4-FFF2-40B4-BE49-F238E27FC236}">
                <a16:creationId xmlns:a16="http://schemas.microsoft.com/office/drawing/2014/main" id="{5AF3BC38-9E8A-39FC-E614-8BA25F770828}"/>
              </a:ext>
            </a:extLst>
          </p:cNvPr>
          <p:cNvPicPr>
            <a:picLocks noGrp="1" noChangeAspect="1"/>
          </p:cNvPicPr>
          <p:nvPr>
            <p:ph idx="1"/>
          </p:nvPr>
        </p:nvPicPr>
        <p:blipFill>
          <a:blip r:embed="rId3"/>
          <a:stretch>
            <a:fillRect/>
          </a:stretch>
        </p:blipFill>
        <p:spPr>
          <a:xfrm>
            <a:off x="6277192" y="-846"/>
            <a:ext cx="5288497" cy="6860200"/>
          </a:xfrm>
          <a:prstGeom prst="rect">
            <a:avLst/>
          </a:prstGeom>
        </p:spPr>
      </p:pic>
      <p:sp>
        <p:nvSpPr>
          <p:cNvPr id="3" name="Slide Number Placeholder 2">
            <a:extLst>
              <a:ext uri="{FF2B5EF4-FFF2-40B4-BE49-F238E27FC236}">
                <a16:creationId xmlns:a16="http://schemas.microsoft.com/office/drawing/2014/main" id="{FDD2B443-6539-731E-3F89-B671186051A4}"/>
              </a:ext>
            </a:extLst>
          </p:cNvPr>
          <p:cNvSpPr>
            <a:spLocks noGrp="1"/>
          </p:cNvSpPr>
          <p:nvPr>
            <p:ph type="sldNum" sz="quarter" idx="12"/>
          </p:nvPr>
        </p:nvSpPr>
        <p:spPr/>
        <p:txBody>
          <a:bodyPr/>
          <a:lstStyle/>
          <a:p>
            <a:fld id="{C0722274-0FAA-4649-AA4E-4210F4F32167}" type="slidenum">
              <a:rPr lang="en-US" smtClean="0"/>
              <a:t>17</a:t>
            </a:fld>
            <a:endParaRPr lang="en-US"/>
          </a:p>
        </p:txBody>
      </p:sp>
    </p:spTree>
    <p:extLst>
      <p:ext uri="{BB962C8B-B14F-4D97-AF65-F5344CB8AC3E}">
        <p14:creationId xmlns:p14="http://schemas.microsoft.com/office/powerpoint/2010/main" val="13349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lines&#10;&#10;AI-generated content may be incorrect.">
            <a:extLst>
              <a:ext uri="{FF2B5EF4-FFF2-40B4-BE49-F238E27FC236}">
                <a16:creationId xmlns:a16="http://schemas.microsoft.com/office/drawing/2014/main" id="{B23236B1-C8E6-0714-DF86-A853C077E209}"/>
              </a:ext>
            </a:extLst>
          </p:cNvPr>
          <p:cNvPicPr>
            <a:picLocks noGrp="1" noChangeAspect="1"/>
          </p:cNvPicPr>
          <p:nvPr>
            <p:ph idx="1"/>
          </p:nvPr>
        </p:nvPicPr>
        <p:blipFill>
          <a:blip r:embed="rId3"/>
          <a:srcRect t="5139" r="48831" b="-278"/>
          <a:stretch/>
        </p:blipFill>
        <p:spPr>
          <a:xfrm>
            <a:off x="353200" y="1082234"/>
            <a:ext cx="5878456" cy="4976314"/>
          </a:xfrm>
        </p:spPr>
      </p:pic>
      <p:pic>
        <p:nvPicPr>
          <p:cNvPr id="7" name="Content Placeholder 4" descr="A graph of different colored lines&#10;&#10;AI-generated content may be incorrect.">
            <a:extLst>
              <a:ext uri="{FF2B5EF4-FFF2-40B4-BE49-F238E27FC236}">
                <a16:creationId xmlns:a16="http://schemas.microsoft.com/office/drawing/2014/main" id="{E07AD73D-854A-420C-BD5B-E2F60AEFDEA5}"/>
              </a:ext>
            </a:extLst>
          </p:cNvPr>
          <p:cNvPicPr>
            <a:picLocks noChangeAspect="1"/>
          </p:cNvPicPr>
          <p:nvPr/>
        </p:nvPicPr>
        <p:blipFill>
          <a:blip r:embed="rId3"/>
          <a:srcRect l="50214" t="5139" r="145" b="-417"/>
          <a:stretch/>
        </p:blipFill>
        <p:spPr>
          <a:xfrm>
            <a:off x="6121813" y="1082234"/>
            <a:ext cx="5702948" cy="4983578"/>
          </a:xfrm>
          <a:prstGeom prst="rect">
            <a:avLst/>
          </a:prstGeom>
        </p:spPr>
      </p:pic>
      <p:sp>
        <p:nvSpPr>
          <p:cNvPr id="9" name="TextBox 8">
            <a:extLst>
              <a:ext uri="{FF2B5EF4-FFF2-40B4-BE49-F238E27FC236}">
                <a16:creationId xmlns:a16="http://schemas.microsoft.com/office/drawing/2014/main" id="{38AD2FE1-2768-5454-D3BD-A88F1B78F253}"/>
              </a:ext>
            </a:extLst>
          </p:cNvPr>
          <p:cNvSpPr txBox="1"/>
          <p:nvPr/>
        </p:nvSpPr>
        <p:spPr>
          <a:xfrm>
            <a:off x="5078535" y="277702"/>
            <a:ext cx="2306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Emissions </a:t>
            </a:r>
          </a:p>
        </p:txBody>
      </p:sp>
      <p:sp>
        <p:nvSpPr>
          <p:cNvPr id="2" name="Slide Number Placeholder 1">
            <a:extLst>
              <a:ext uri="{FF2B5EF4-FFF2-40B4-BE49-F238E27FC236}">
                <a16:creationId xmlns:a16="http://schemas.microsoft.com/office/drawing/2014/main" id="{F125C34D-7A92-E98A-9329-E38EAD16A823}"/>
              </a:ext>
            </a:extLst>
          </p:cNvPr>
          <p:cNvSpPr>
            <a:spLocks noGrp="1"/>
          </p:cNvSpPr>
          <p:nvPr>
            <p:ph type="sldNum" sz="quarter" idx="12"/>
          </p:nvPr>
        </p:nvSpPr>
        <p:spPr/>
        <p:txBody>
          <a:bodyPr/>
          <a:lstStyle/>
          <a:p>
            <a:fld id="{C0722274-0FAA-4649-AA4E-4210F4F32167}" type="slidenum">
              <a:rPr lang="en-US" smtClean="0"/>
              <a:t>18</a:t>
            </a:fld>
            <a:endParaRPr lang="en-US"/>
          </a:p>
        </p:txBody>
      </p:sp>
    </p:spTree>
    <p:extLst>
      <p:ext uri="{BB962C8B-B14F-4D97-AF65-F5344CB8AC3E}">
        <p14:creationId xmlns:p14="http://schemas.microsoft.com/office/powerpoint/2010/main" val="70947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D9433-5694-1CD5-5B2B-01FF6B5C53B0}"/>
              </a:ext>
            </a:extLst>
          </p:cNvPr>
          <p:cNvSpPr>
            <a:spLocks noGrp="1"/>
          </p:cNvSpPr>
          <p:nvPr>
            <p:ph type="title"/>
          </p:nvPr>
        </p:nvSpPr>
        <p:spPr>
          <a:xfrm>
            <a:off x="1143001" y="-2552"/>
            <a:ext cx="5920740" cy="1360898"/>
          </a:xfrm>
        </p:spPr>
        <p:txBody>
          <a:bodyPr>
            <a:normAutofit/>
          </a:bodyPr>
          <a:lstStyle/>
          <a:p>
            <a:r>
              <a:rPr lang="en-US">
                <a:latin typeface="Calibri"/>
                <a:ea typeface="Calibri"/>
                <a:cs typeface="Calibri"/>
              </a:rPr>
              <a:t>Emissions (continued)</a:t>
            </a:r>
          </a:p>
        </p:txBody>
      </p:sp>
      <p:sp>
        <p:nvSpPr>
          <p:cNvPr id="25" name="Content Placeholder 2">
            <a:extLst>
              <a:ext uri="{FF2B5EF4-FFF2-40B4-BE49-F238E27FC236}">
                <a16:creationId xmlns:a16="http://schemas.microsoft.com/office/drawing/2014/main" id="{DFF711A3-7177-66A4-C893-A98E3377C814}"/>
              </a:ext>
            </a:extLst>
          </p:cNvPr>
          <p:cNvSpPr>
            <a:spLocks noGrp="1"/>
          </p:cNvSpPr>
          <p:nvPr>
            <p:ph idx="1"/>
          </p:nvPr>
        </p:nvSpPr>
        <p:spPr>
          <a:xfrm>
            <a:off x="1143000" y="1715943"/>
            <a:ext cx="5914956" cy="3840171"/>
          </a:xfrm>
        </p:spPr>
        <p:txBody>
          <a:bodyPr vert="horz" lIns="91440" tIns="45720" rIns="91440" bIns="45720" rtlCol="0" anchor="t">
            <a:noAutofit/>
          </a:bodyPr>
          <a:lstStyle/>
          <a:p>
            <a:pPr>
              <a:lnSpc>
                <a:spcPct val="110000"/>
              </a:lnSpc>
            </a:pPr>
            <a:r>
              <a:rPr lang="en-US" sz="2800" b="1">
                <a:latin typeface="Calibri"/>
                <a:ea typeface="Calibri"/>
                <a:cs typeface="Calibri"/>
              </a:rPr>
              <a:t>Emissions per round were steady</a:t>
            </a:r>
          </a:p>
          <a:p>
            <a:pPr marL="514350" lvl="1" indent="-285750">
              <a:lnSpc>
                <a:spcPct val="110000"/>
              </a:lnSpc>
              <a:buFont typeface="Arial"/>
              <a:buChar char="•"/>
            </a:pPr>
            <a:r>
              <a:rPr lang="en-US" sz="2400" i="0">
                <a:latin typeface="Calibri"/>
                <a:ea typeface="Calibri"/>
                <a:cs typeface="Calibri"/>
              </a:rPr>
              <a:t>Efficiency in production processes</a:t>
            </a:r>
          </a:p>
          <a:p>
            <a:pPr marL="514350" lvl="1" indent="-285750">
              <a:lnSpc>
                <a:spcPct val="110000"/>
              </a:lnSpc>
              <a:buFont typeface="Arial"/>
              <a:buChar char="•"/>
            </a:pPr>
            <a:r>
              <a:rPr lang="en-US" sz="2400" i="0">
                <a:latin typeface="Calibri"/>
                <a:ea typeface="Calibri"/>
                <a:cs typeface="Calibri"/>
              </a:rPr>
              <a:t>Sustainability thoughtfulness</a:t>
            </a:r>
          </a:p>
          <a:p>
            <a:pPr>
              <a:lnSpc>
                <a:spcPct val="110000"/>
              </a:lnSpc>
            </a:pPr>
            <a:r>
              <a:rPr lang="en-US" sz="2800" b="1">
                <a:latin typeface="Calibri"/>
                <a:ea typeface="Calibri"/>
                <a:cs typeface="Calibri"/>
              </a:rPr>
              <a:t>Balanced approach</a:t>
            </a:r>
          </a:p>
          <a:p>
            <a:pPr lvl="2">
              <a:lnSpc>
                <a:spcPct val="110000"/>
              </a:lnSpc>
            </a:pPr>
            <a:r>
              <a:rPr lang="en-US" sz="2400">
                <a:latin typeface="Calibri"/>
                <a:ea typeface="Calibri"/>
                <a:cs typeface="Calibri"/>
              </a:rPr>
              <a:t>Lower profits due to sustainability, but larger gains in consistency and control</a:t>
            </a:r>
          </a:p>
          <a:p>
            <a:pPr lvl="2">
              <a:lnSpc>
                <a:spcPct val="110000"/>
              </a:lnSpc>
            </a:pPr>
            <a:r>
              <a:rPr lang="en-US" sz="2400">
                <a:latin typeface="Calibri"/>
                <a:ea typeface="Calibri"/>
                <a:cs typeface="Calibri"/>
              </a:rPr>
              <a:t>Discontinued participation in segments with less financial loss</a:t>
            </a:r>
          </a:p>
          <a:p>
            <a:pPr marL="514350">
              <a:lnSpc>
                <a:spcPct val="110000"/>
              </a:lnSpc>
              <a:buFont typeface="Arial"/>
              <a:buChar char="•"/>
            </a:pPr>
            <a:endParaRPr lang="en-US" i="0"/>
          </a:p>
          <a:p>
            <a:pPr lvl="1">
              <a:lnSpc>
                <a:spcPct val="110000"/>
              </a:lnSpc>
            </a:pPr>
            <a:endParaRPr lang="en-US" i="0"/>
          </a:p>
        </p:txBody>
      </p:sp>
      <p:pic>
        <p:nvPicPr>
          <p:cNvPr id="26" name="Picture 25" descr="Smoke from factories">
            <a:extLst>
              <a:ext uri="{FF2B5EF4-FFF2-40B4-BE49-F238E27FC236}">
                <a16:creationId xmlns:a16="http://schemas.microsoft.com/office/drawing/2014/main" id="{C3B26AF4-FDED-BAA6-1481-DEA15B0D32E7}"/>
              </a:ext>
            </a:extLst>
          </p:cNvPr>
          <p:cNvPicPr>
            <a:picLocks noChangeAspect="1"/>
          </p:cNvPicPr>
          <p:nvPr/>
        </p:nvPicPr>
        <p:blipFill>
          <a:blip r:embed="rId2">
            <a:alphaModFix/>
          </a:blip>
          <a:srcRect l="6894" r="25930" b="-3"/>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
        <p:nvSpPr>
          <p:cNvPr id="4" name="Slide Number Placeholder 3">
            <a:extLst>
              <a:ext uri="{FF2B5EF4-FFF2-40B4-BE49-F238E27FC236}">
                <a16:creationId xmlns:a16="http://schemas.microsoft.com/office/drawing/2014/main" id="{7ADABA3C-9006-4E40-AFEA-A381AC23EB16}"/>
              </a:ext>
            </a:extLst>
          </p:cNvPr>
          <p:cNvSpPr>
            <a:spLocks noGrp="1"/>
          </p:cNvSpPr>
          <p:nvPr>
            <p:ph type="sldNum" sz="quarter" idx="12"/>
          </p:nvPr>
        </p:nvSpPr>
        <p:spPr>
          <a:xfrm>
            <a:off x="10423186" y="6356350"/>
            <a:ext cx="625813" cy="365125"/>
          </a:xfrm>
        </p:spPr>
        <p:txBody>
          <a:bodyPr>
            <a:normAutofit/>
          </a:bodyPr>
          <a:lstStyle/>
          <a:p>
            <a:pPr>
              <a:spcAft>
                <a:spcPts val="600"/>
              </a:spcAft>
            </a:pPr>
            <a:fld id="{C0722274-0FAA-4649-AA4E-4210F4F32167}"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1089387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a:extLst>
              <a:ext uri="{FF2B5EF4-FFF2-40B4-BE49-F238E27FC236}">
                <a16:creationId xmlns:a16="http://schemas.microsoft.com/office/drawing/2014/main" id="{6D4AE173-FFBD-365A-CBE7-4A42907041B2}"/>
              </a:ext>
            </a:extLst>
          </p:cNvPr>
          <p:cNvPicPr>
            <a:picLocks noChangeAspect="1"/>
          </p:cNvPicPr>
          <p:nvPr/>
        </p:nvPicPr>
        <p:blipFill>
          <a:blip r:embed="rId4"/>
          <a:srcRect l="11441" r="-1"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B3DC1-B078-625F-23C4-4C1D5F32EFD5}"/>
              </a:ext>
            </a:extLst>
          </p:cNvPr>
          <p:cNvSpPr>
            <a:spLocks noGrp="1"/>
          </p:cNvSpPr>
          <p:nvPr>
            <p:ph type="title"/>
          </p:nvPr>
        </p:nvSpPr>
        <p:spPr>
          <a:xfrm>
            <a:off x="703083" y="1037906"/>
            <a:ext cx="5920740" cy="1360898"/>
          </a:xfrm>
        </p:spPr>
        <p:txBody>
          <a:bodyPr>
            <a:normAutofit/>
          </a:bodyPr>
          <a:lstStyle/>
          <a:p>
            <a:r>
              <a:rPr lang="en-US" sz="3700"/>
              <a:t>Our Company</a:t>
            </a:r>
            <a:br>
              <a:rPr lang="en-US" sz="3700"/>
            </a:br>
            <a:endParaRPr lang="en-US" sz="3700"/>
          </a:p>
        </p:txBody>
      </p:sp>
      <p:sp>
        <p:nvSpPr>
          <p:cNvPr id="3" name="Content Placeholder 2">
            <a:extLst>
              <a:ext uri="{FF2B5EF4-FFF2-40B4-BE49-F238E27FC236}">
                <a16:creationId xmlns:a16="http://schemas.microsoft.com/office/drawing/2014/main" id="{E7CAAB55-F358-C8BE-4ADF-074610166E2D}"/>
              </a:ext>
            </a:extLst>
          </p:cNvPr>
          <p:cNvSpPr>
            <a:spLocks noGrp="1"/>
          </p:cNvSpPr>
          <p:nvPr>
            <p:ph idx="1"/>
          </p:nvPr>
        </p:nvSpPr>
        <p:spPr>
          <a:xfrm>
            <a:off x="220749" y="2704080"/>
            <a:ext cx="4118906" cy="3840171"/>
          </a:xfrm>
        </p:spPr>
        <p:txBody>
          <a:bodyPr>
            <a:normAutofit/>
          </a:bodyPr>
          <a:lstStyle/>
          <a:p>
            <a:pPr algn="ctr"/>
            <a:r>
              <a:rPr lang="en-US"/>
              <a:t>Our humble beginnings start with our founder Jack P Chip who saw the potential in high processing power computer chips.</a:t>
            </a:r>
          </a:p>
          <a:p>
            <a:pPr algn="ctr"/>
            <a:endParaRPr lang="en-US"/>
          </a:p>
          <a:p>
            <a:endParaRPr lang="en-US"/>
          </a:p>
        </p:txBody>
      </p:sp>
      <p:sp>
        <p:nvSpPr>
          <p:cNvPr id="4" name="Slide Number Placeholder 3">
            <a:extLst>
              <a:ext uri="{FF2B5EF4-FFF2-40B4-BE49-F238E27FC236}">
                <a16:creationId xmlns:a16="http://schemas.microsoft.com/office/drawing/2014/main" id="{C18861F5-A967-37B5-1C1A-584AE032A4FD}"/>
              </a:ext>
            </a:extLst>
          </p:cNvPr>
          <p:cNvSpPr>
            <a:spLocks noGrp="1"/>
          </p:cNvSpPr>
          <p:nvPr>
            <p:ph type="sldNum" sz="quarter" idx="12"/>
          </p:nvPr>
        </p:nvSpPr>
        <p:spPr/>
        <p:txBody>
          <a:bodyPr/>
          <a:lstStyle/>
          <a:p>
            <a:fld id="{C0722274-0FAA-4649-AA4E-4210F4F32167}" type="slidenum">
              <a:rPr lang="en-US" smtClean="0"/>
              <a:t>2</a:t>
            </a:fld>
            <a:endParaRPr lang="en-US"/>
          </a:p>
        </p:txBody>
      </p:sp>
    </p:spTree>
    <p:extLst>
      <p:ext uri="{BB962C8B-B14F-4D97-AF65-F5344CB8AC3E}">
        <p14:creationId xmlns:p14="http://schemas.microsoft.com/office/powerpoint/2010/main" val="322980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AAFD-CF48-79AE-9458-231630907E90}"/>
              </a:ext>
            </a:extLst>
          </p:cNvPr>
          <p:cNvSpPr>
            <a:spLocks noGrp="1"/>
          </p:cNvSpPr>
          <p:nvPr>
            <p:ph type="title"/>
          </p:nvPr>
        </p:nvSpPr>
        <p:spPr>
          <a:xfrm>
            <a:off x="1803400" y="212535"/>
            <a:ext cx="9905999" cy="1360898"/>
          </a:xfrm>
        </p:spPr>
        <p:txBody>
          <a:bodyPr/>
          <a:lstStyle/>
          <a:p>
            <a:r>
              <a:rPr lang="en-US"/>
              <a:t>Results </a:t>
            </a:r>
          </a:p>
        </p:txBody>
      </p:sp>
      <p:sp>
        <p:nvSpPr>
          <p:cNvPr id="3" name="Content Placeholder 2">
            <a:extLst>
              <a:ext uri="{FF2B5EF4-FFF2-40B4-BE49-F238E27FC236}">
                <a16:creationId xmlns:a16="http://schemas.microsoft.com/office/drawing/2014/main" id="{36AFD46E-A32E-F74B-679B-010F16DBB819}"/>
              </a:ext>
            </a:extLst>
          </p:cNvPr>
          <p:cNvSpPr>
            <a:spLocks noGrp="1"/>
          </p:cNvSpPr>
          <p:nvPr>
            <p:ph idx="1"/>
          </p:nvPr>
        </p:nvSpPr>
        <p:spPr>
          <a:xfrm>
            <a:off x="1810657" y="1642597"/>
            <a:ext cx="9905999" cy="3567118"/>
          </a:xfrm>
        </p:spPr>
        <p:txBody>
          <a:bodyPr vert="horz" lIns="91440" tIns="45720" rIns="91440" bIns="45720" rtlCol="0" anchor="t">
            <a:normAutofit/>
          </a:bodyPr>
          <a:lstStyle/>
          <a:p>
            <a:pPr marL="0" indent="0">
              <a:buNone/>
            </a:pPr>
            <a:r>
              <a:rPr lang="en-US"/>
              <a:t>Ranking: </a:t>
            </a:r>
          </a:p>
          <a:p>
            <a:pPr marL="457200" indent="-457200">
              <a:buAutoNum type="arabicPeriod"/>
            </a:pPr>
            <a:r>
              <a:rPr lang="en-US"/>
              <a:t>Erie </a:t>
            </a:r>
          </a:p>
          <a:p>
            <a:pPr marL="457200" indent="-457200">
              <a:buAutoNum type="arabicPeriod"/>
            </a:pPr>
            <a:r>
              <a:rPr lang="en-US"/>
              <a:t>Andrews</a:t>
            </a:r>
          </a:p>
          <a:p>
            <a:pPr marL="457200" indent="-457200">
              <a:buAutoNum type="arabicPeriod"/>
            </a:pPr>
            <a:r>
              <a:rPr lang="en-US"/>
              <a:t>Digby </a:t>
            </a:r>
          </a:p>
          <a:p>
            <a:pPr marL="457200" indent="-457200">
              <a:buAutoNum type="arabicPeriod"/>
            </a:pPr>
            <a:r>
              <a:rPr lang="en-US"/>
              <a:t>Baldwin </a:t>
            </a:r>
          </a:p>
          <a:p>
            <a:pPr marL="457200" indent="-457200">
              <a:buAutoNum type="arabicPeriod"/>
            </a:pPr>
            <a:r>
              <a:rPr lang="en-US"/>
              <a:t>Chester </a:t>
            </a:r>
          </a:p>
          <a:p>
            <a:pPr marL="0" indent="0">
              <a:buNone/>
            </a:pPr>
            <a:endParaRPr lang="en-US"/>
          </a:p>
        </p:txBody>
      </p:sp>
      <p:pic>
        <p:nvPicPr>
          <p:cNvPr id="5" name="Picture 4" descr="A table with numbers and numbers&#10;&#10;AI-generated content may be incorrect.">
            <a:extLst>
              <a:ext uri="{FF2B5EF4-FFF2-40B4-BE49-F238E27FC236}">
                <a16:creationId xmlns:a16="http://schemas.microsoft.com/office/drawing/2014/main" id="{B4BF4886-6636-11ED-DBF9-5701CCE85ACD}"/>
              </a:ext>
            </a:extLst>
          </p:cNvPr>
          <p:cNvPicPr>
            <a:picLocks noChangeAspect="1"/>
          </p:cNvPicPr>
          <p:nvPr/>
        </p:nvPicPr>
        <p:blipFill>
          <a:blip r:embed="rId3"/>
          <a:stretch>
            <a:fillRect/>
          </a:stretch>
        </p:blipFill>
        <p:spPr>
          <a:xfrm>
            <a:off x="7340147" y="1222828"/>
            <a:ext cx="3034393" cy="3592286"/>
          </a:xfrm>
          <a:prstGeom prst="rect">
            <a:avLst/>
          </a:prstGeom>
        </p:spPr>
      </p:pic>
      <p:sp>
        <p:nvSpPr>
          <p:cNvPr id="4" name="Slide Number Placeholder 3">
            <a:extLst>
              <a:ext uri="{FF2B5EF4-FFF2-40B4-BE49-F238E27FC236}">
                <a16:creationId xmlns:a16="http://schemas.microsoft.com/office/drawing/2014/main" id="{33BF0F01-AE85-2FDB-D07C-DB40D4FD716D}"/>
              </a:ext>
            </a:extLst>
          </p:cNvPr>
          <p:cNvSpPr>
            <a:spLocks noGrp="1"/>
          </p:cNvSpPr>
          <p:nvPr>
            <p:ph type="sldNum" sz="quarter" idx="12"/>
          </p:nvPr>
        </p:nvSpPr>
        <p:spPr/>
        <p:txBody>
          <a:bodyPr/>
          <a:lstStyle/>
          <a:p>
            <a:fld id="{C0722274-0FAA-4649-AA4E-4210F4F32167}" type="slidenum">
              <a:rPr lang="en-US" smtClean="0"/>
              <a:t>20</a:t>
            </a:fld>
            <a:endParaRPr lang="en-US"/>
          </a:p>
        </p:txBody>
      </p:sp>
    </p:spTree>
    <p:extLst>
      <p:ext uri="{BB962C8B-B14F-4D97-AF65-F5344CB8AC3E}">
        <p14:creationId xmlns:p14="http://schemas.microsoft.com/office/powerpoint/2010/main" val="318025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37FD100-AD6C-4FB9-B662-CC1C2F000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6497" y="1526602"/>
            <a:ext cx="4667254" cy="5330310"/>
          </a:xfrm>
          <a:custGeom>
            <a:avLst/>
            <a:gdLst>
              <a:gd name="connsiteX0" fmla="*/ 4667254 w 4667254"/>
              <a:gd name="connsiteY0" fmla="*/ 0 h 5325271"/>
              <a:gd name="connsiteX1" fmla="*/ 4667254 w 4667254"/>
              <a:gd name="connsiteY1" fmla="*/ 2543639 h 5325271"/>
              <a:gd name="connsiteX2" fmla="*/ 2229334 w 4667254"/>
              <a:gd name="connsiteY2" fmla="*/ 5325271 h 5325271"/>
              <a:gd name="connsiteX3" fmla="*/ 0 w 4667254"/>
              <a:gd name="connsiteY3" fmla="*/ 5325271 h 5325271"/>
            </a:gdLst>
            <a:ahLst/>
            <a:cxnLst>
              <a:cxn ang="0">
                <a:pos x="connsiteX0" y="connsiteY0"/>
              </a:cxn>
              <a:cxn ang="0">
                <a:pos x="connsiteX1" y="connsiteY1"/>
              </a:cxn>
              <a:cxn ang="0">
                <a:pos x="connsiteX2" y="connsiteY2"/>
              </a:cxn>
              <a:cxn ang="0">
                <a:pos x="connsiteX3" y="connsiteY3"/>
              </a:cxn>
            </a:cxnLst>
            <a:rect l="l" t="t" r="r" b="b"/>
            <a:pathLst>
              <a:path w="4667254" h="5325271">
                <a:moveTo>
                  <a:pt x="4667254" y="0"/>
                </a:moveTo>
                <a:lnTo>
                  <a:pt x="4667254" y="2543639"/>
                </a:lnTo>
                <a:lnTo>
                  <a:pt x="2229334" y="5325271"/>
                </a:lnTo>
                <a:lnTo>
                  <a:pt x="0" y="5325271"/>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9C29F-F60F-BE16-02BD-FB1CDF9819EB}"/>
              </a:ext>
            </a:extLst>
          </p:cNvPr>
          <p:cNvSpPr>
            <a:spLocks noGrp="1"/>
          </p:cNvSpPr>
          <p:nvPr>
            <p:ph type="title"/>
          </p:nvPr>
        </p:nvSpPr>
        <p:spPr>
          <a:xfrm>
            <a:off x="1143000" y="872937"/>
            <a:ext cx="8862060" cy="1360898"/>
          </a:xfrm>
        </p:spPr>
        <p:txBody>
          <a:bodyPr>
            <a:normAutofit/>
          </a:bodyPr>
          <a:lstStyle/>
          <a:p>
            <a:r>
              <a:rPr lang="en"/>
              <a:t>REFLECTION</a:t>
            </a:r>
            <a:endParaRPr lang="en-US"/>
          </a:p>
        </p:txBody>
      </p:sp>
      <p:sp>
        <p:nvSpPr>
          <p:cNvPr id="3" name="Content Placeholder 2">
            <a:extLst>
              <a:ext uri="{FF2B5EF4-FFF2-40B4-BE49-F238E27FC236}">
                <a16:creationId xmlns:a16="http://schemas.microsoft.com/office/drawing/2014/main" id="{033DE9E4-9F6C-484C-62BF-F30B680FE934}"/>
              </a:ext>
            </a:extLst>
          </p:cNvPr>
          <p:cNvSpPr>
            <a:spLocks noGrp="1"/>
          </p:cNvSpPr>
          <p:nvPr>
            <p:ph idx="1"/>
          </p:nvPr>
        </p:nvSpPr>
        <p:spPr>
          <a:xfrm>
            <a:off x="1142999" y="2332029"/>
            <a:ext cx="9852769" cy="3524486"/>
          </a:xfrm>
        </p:spPr>
        <p:txBody>
          <a:bodyPr vert="horz" lIns="91440" tIns="45720" rIns="91440" bIns="45720" rtlCol="0" anchor="t">
            <a:noAutofit/>
          </a:bodyPr>
          <a:lstStyle/>
          <a:p>
            <a:pPr marL="0" indent="0">
              <a:lnSpc>
                <a:spcPct val="110000"/>
              </a:lnSpc>
              <a:buNone/>
            </a:pPr>
            <a:r>
              <a:rPr lang="en-US" sz="1800"/>
              <a:t> </a:t>
            </a:r>
            <a:r>
              <a:rPr lang="en-US" sz="1800" b="1"/>
              <a:t>Successes:</a:t>
            </a:r>
          </a:p>
          <a:p>
            <a:pPr>
              <a:lnSpc>
                <a:spcPct val="110000"/>
              </a:lnSpc>
            </a:pPr>
            <a:r>
              <a:rPr lang="en-US" sz="1800"/>
              <a:t> Sustainability Leadership: TQM and recycled materials boosted brand reputation and demand.</a:t>
            </a:r>
          </a:p>
          <a:p>
            <a:pPr>
              <a:lnSpc>
                <a:spcPct val="110000"/>
              </a:lnSpc>
            </a:pPr>
            <a:r>
              <a:rPr lang="en-US" sz="1800"/>
              <a:t>Segment Dominance: Strategic focus on Traditional/High-End segments drove profitability post-Round 5.</a:t>
            </a:r>
          </a:p>
          <a:p>
            <a:pPr>
              <a:lnSpc>
                <a:spcPct val="110000"/>
              </a:lnSpc>
            </a:pPr>
            <a:r>
              <a:rPr lang="en-US" sz="1800"/>
              <a:t>Community Impact: High employee/community scores strengthened stakeholder trust.</a:t>
            </a:r>
          </a:p>
          <a:p>
            <a:pPr marL="0" indent="0">
              <a:lnSpc>
                <a:spcPct val="110000"/>
              </a:lnSpc>
              <a:buNone/>
            </a:pPr>
            <a:r>
              <a:rPr lang="en-US" sz="1800"/>
              <a:t> </a:t>
            </a:r>
            <a:r>
              <a:rPr lang="en-US" sz="1800" b="1"/>
              <a:t>Challenges:</a:t>
            </a:r>
          </a:p>
          <a:p>
            <a:pPr>
              <a:lnSpc>
                <a:spcPct val="110000"/>
              </a:lnSpc>
            </a:pPr>
            <a:r>
              <a:rPr lang="en-US" sz="1800"/>
              <a:t>Capacity Constraints: Slow scaling cost potential sales growth.</a:t>
            </a:r>
          </a:p>
          <a:p>
            <a:pPr>
              <a:lnSpc>
                <a:spcPct val="110000"/>
              </a:lnSpc>
            </a:pPr>
            <a:r>
              <a:rPr lang="en-US" sz="1800"/>
              <a:t>Missed Low-End Market: Competitors captured budget-conscious customers.</a:t>
            </a:r>
          </a:p>
          <a:p>
            <a:pPr>
              <a:lnSpc>
                <a:spcPct val="110000"/>
              </a:lnSpc>
            </a:pPr>
            <a:endParaRPr lang="en-US" sz="1400"/>
          </a:p>
          <a:p>
            <a:pPr>
              <a:lnSpc>
                <a:spcPct val="110000"/>
              </a:lnSpc>
            </a:pPr>
            <a:endParaRPr lang="en-US" sz="1400"/>
          </a:p>
        </p:txBody>
      </p:sp>
      <p:cxnSp>
        <p:nvCxnSpPr>
          <p:cNvPr id="35" name="Straight Connector 34">
            <a:extLst>
              <a:ext uri="{FF2B5EF4-FFF2-40B4-BE49-F238E27FC236}">
                <a16:creationId xmlns:a16="http://schemas.microsoft.com/office/drawing/2014/main" id="{D0249902-6C42-4139-A46F-ADF022B8C1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1A7E552-B665-372F-98F4-4CA4B6417DB5}"/>
              </a:ext>
            </a:extLst>
          </p:cNvPr>
          <p:cNvSpPr>
            <a:spLocks noGrp="1"/>
          </p:cNvSpPr>
          <p:nvPr>
            <p:ph type="sldNum" sz="quarter" idx="12"/>
          </p:nvPr>
        </p:nvSpPr>
        <p:spPr/>
        <p:txBody>
          <a:bodyPr/>
          <a:lstStyle/>
          <a:p>
            <a:fld id="{C0722274-0FAA-4649-AA4E-4210F4F32167}" type="slidenum">
              <a:rPr lang="en-US" smtClean="0"/>
              <a:t>21</a:t>
            </a:fld>
            <a:endParaRPr lang="en-US"/>
          </a:p>
        </p:txBody>
      </p:sp>
    </p:spTree>
    <p:extLst>
      <p:ext uri="{BB962C8B-B14F-4D97-AF65-F5344CB8AC3E}">
        <p14:creationId xmlns:p14="http://schemas.microsoft.com/office/powerpoint/2010/main" val="274335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2C7E-A00F-E32F-079D-E50BA4444D8D}"/>
              </a:ext>
            </a:extLst>
          </p:cNvPr>
          <p:cNvSpPr>
            <a:spLocks noGrp="1"/>
          </p:cNvSpPr>
          <p:nvPr>
            <p:ph type="title"/>
          </p:nvPr>
        </p:nvSpPr>
        <p:spPr>
          <a:xfrm>
            <a:off x="925286" y="2327662"/>
            <a:ext cx="9905999" cy="1360898"/>
          </a:xfrm>
        </p:spPr>
        <p:txBody>
          <a:bodyPr/>
          <a:lstStyle/>
          <a:p>
            <a:pPr algn="ctr"/>
            <a:r>
              <a:rPr lang="en-US"/>
              <a:t>Invest or buy?</a:t>
            </a:r>
          </a:p>
        </p:txBody>
      </p:sp>
      <p:sp>
        <p:nvSpPr>
          <p:cNvPr id="3" name="Content Placeholder 2">
            <a:extLst>
              <a:ext uri="{FF2B5EF4-FFF2-40B4-BE49-F238E27FC236}">
                <a16:creationId xmlns:a16="http://schemas.microsoft.com/office/drawing/2014/main" id="{F344C2DA-5312-22C5-5893-372AEB6D7DA0}"/>
              </a:ext>
            </a:extLst>
          </p:cNvPr>
          <p:cNvSpPr>
            <a:spLocks noGrp="1"/>
          </p:cNvSpPr>
          <p:nvPr>
            <p:ph idx="1"/>
          </p:nvPr>
        </p:nvSpPr>
        <p:spPr/>
        <p:txBody>
          <a:bodyPr vert="horz" lIns="91440" tIns="45720" rIns="91440" bIns="45720" rtlCol="0" anchor="t">
            <a:normAutofit/>
          </a:bodyPr>
          <a:lstStyle/>
          <a:p>
            <a:endParaRPr lang="en-US"/>
          </a:p>
        </p:txBody>
      </p:sp>
      <p:sp>
        <p:nvSpPr>
          <p:cNvPr id="4" name="Slide Number Placeholder 3">
            <a:extLst>
              <a:ext uri="{FF2B5EF4-FFF2-40B4-BE49-F238E27FC236}">
                <a16:creationId xmlns:a16="http://schemas.microsoft.com/office/drawing/2014/main" id="{6BFFBD0C-F0D8-1B19-83C1-94743D45FDBD}"/>
              </a:ext>
            </a:extLst>
          </p:cNvPr>
          <p:cNvSpPr>
            <a:spLocks noGrp="1"/>
          </p:cNvSpPr>
          <p:nvPr>
            <p:ph type="sldNum" sz="quarter" idx="12"/>
          </p:nvPr>
        </p:nvSpPr>
        <p:spPr/>
        <p:txBody>
          <a:bodyPr/>
          <a:lstStyle/>
          <a:p>
            <a:fld id="{C0722274-0FAA-4649-AA4E-4210F4F32167}" type="slidenum">
              <a:rPr lang="en-US" smtClean="0"/>
              <a:t>22</a:t>
            </a:fld>
            <a:endParaRPr lang="en-US"/>
          </a:p>
        </p:txBody>
      </p:sp>
    </p:spTree>
    <p:extLst>
      <p:ext uri="{BB962C8B-B14F-4D97-AF65-F5344CB8AC3E}">
        <p14:creationId xmlns:p14="http://schemas.microsoft.com/office/powerpoint/2010/main" val="166111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eedling growing on a tree trunk">
            <a:extLst>
              <a:ext uri="{FF2B5EF4-FFF2-40B4-BE49-F238E27FC236}">
                <a16:creationId xmlns:a16="http://schemas.microsoft.com/office/drawing/2014/main" id="{EAB06893-A81C-639D-0819-2391777D5EDC}"/>
              </a:ext>
            </a:extLst>
          </p:cNvPr>
          <p:cNvPicPr>
            <a:picLocks noChangeAspect="1"/>
          </p:cNvPicPr>
          <p:nvPr/>
        </p:nvPicPr>
        <p:blipFill>
          <a:blip r:embed="rId2"/>
          <a:srcRect l="5835" r="4177" b="-7"/>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2" name="Freeform: Shape 1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4E4A3-F28D-D757-D7CC-71BC1DA6F5F9}"/>
              </a:ext>
            </a:extLst>
          </p:cNvPr>
          <p:cNvSpPr>
            <a:spLocks noGrp="1"/>
          </p:cNvSpPr>
          <p:nvPr>
            <p:ph type="title"/>
          </p:nvPr>
        </p:nvSpPr>
        <p:spPr>
          <a:xfrm>
            <a:off x="84118" y="2327664"/>
            <a:ext cx="5920740" cy="1360898"/>
          </a:xfrm>
        </p:spPr>
        <p:txBody>
          <a:bodyPr>
            <a:noAutofit/>
          </a:bodyPr>
          <a:lstStyle/>
          <a:p>
            <a:pPr algn="ctr"/>
            <a:r>
              <a:rPr lang="en-US" sz="8800"/>
              <a:t>Invest!</a:t>
            </a:r>
            <a:endParaRPr lang="en-US" sz="8800">
              <a:latin typeface="Walbaum Display"/>
            </a:endParaRPr>
          </a:p>
        </p:txBody>
      </p:sp>
      <p:sp>
        <p:nvSpPr>
          <p:cNvPr id="4" name="Slide Number Placeholder 3">
            <a:extLst>
              <a:ext uri="{FF2B5EF4-FFF2-40B4-BE49-F238E27FC236}">
                <a16:creationId xmlns:a16="http://schemas.microsoft.com/office/drawing/2014/main" id="{9E581C6E-9267-3717-65AC-939678D58A31}"/>
              </a:ext>
            </a:extLst>
          </p:cNvPr>
          <p:cNvSpPr>
            <a:spLocks noGrp="1"/>
          </p:cNvSpPr>
          <p:nvPr>
            <p:ph type="sldNum" sz="quarter" idx="12"/>
          </p:nvPr>
        </p:nvSpPr>
        <p:spPr>
          <a:xfrm>
            <a:off x="10423186" y="6356350"/>
            <a:ext cx="625813" cy="365125"/>
          </a:xfrm>
        </p:spPr>
        <p:txBody>
          <a:bodyPr>
            <a:normAutofit/>
          </a:bodyPr>
          <a:lstStyle/>
          <a:p>
            <a:pPr>
              <a:spcAft>
                <a:spcPts val="600"/>
              </a:spcAft>
            </a:pPr>
            <a:fld id="{C0722274-0FAA-4649-AA4E-4210F4F32167}"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4022292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376605B-B311-4691-9B2A-1684D1F5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0C40FC6-F06C-437F-A877-019DFC43F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4482" y="0"/>
            <a:ext cx="9957519" cy="6858000"/>
          </a:xfrm>
          <a:custGeom>
            <a:avLst/>
            <a:gdLst>
              <a:gd name="connsiteX0" fmla="*/ 6878624 w 9957519"/>
              <a:gd name="connsiteY0" fmla="*/ 0 h 6858000"/>
              <a:gd name="connsiteX1" fmla="*/ 9957519 w 9957519"/>
              <a:gd name="connsiteY1" fmla="*/ 0 h 6858000"/>
              <a:gd name="connsiteX2" fmla="*/ 9957519 w 9957519"/>
              <a:gd name="connsiteY2" fmla="*/ 1557082 h 6858000"/>
              <a:gd name="connsiteX3" fmla="*/ 5311608 w 9957519"/>
              <a:gd name="connsiteY3" fmla="*/ 6858000 h 6858000"/>
              <a:gd name="connsiteX4" fmla="*/ 868032 w 9957519"/>
              <a:gd name="connsiteY4" fmla="*/ 6858000 h 6858000"/>
              <a:gd name="connsiteX5" fmla="*/ 0 w 9957519"/>
              <a:gd name="connsiteY5" fmla="*/ 0 h 6858000"/>
              <a:gd name="connsiteX6" fmla="*/ 6878624 w 9957519"/>
              <a:gd name="connsiteY6" fmla="*/ 0 h 6858000"/>
              <a:gd name="connsiteX7" fmla="*/ 0 w 9957519"/>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7519" h="6858000">
                <a:moveTo>
                  <a:pt x="6878624" y="0"/>
                </a:moveTo>
                <a:lnTo>
                  <a:pt x="9957519" y="0"/>
                </a:lnTo>
                <a:lnTo>
                  <a:pt x="9957519" y="1557082"/>
                </a:lnTo>
                <a:lnTo>
                  <a:pt x="5311608" y="6858000"/>
                </a:lnTo>
                <a:lnTo>
                  <a:pt x="868032" y="6858000"/>
                </a:lnTo>
                <a:close/>
                <a:moveTo>
                  <a:pt x="0" y="0"/>
                </a:moveTo>
                <a:lnTo>
                  <a:pt x="6878624" y="0"/>
                </a:lnTo>
                <a:lnTo>
                  <a:pt x="0" y="1"/>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80DC68-EB9F-3221-132F-C73845CE811B}"/>
              </a:ext>
            </a:extLst>
          </p:cNvPr>
          <p:cNvSpPr>
            <a:spLocks noGrp="1"/>
          </p:cNvSpPr>
          <p:nvPr>
            <p:ph type="title"/>
          </p:nvPr>
        </p:nvSpPr>
        <p:spPr>
          <a:xfrm>
            <a:off x="1430547" y="2676347"/>
            <a:ext cx="5202381" cy="1998517"/>
          </a:xfrm>
        </p:spPr>
        <p:txBody>
          <a:bodyPr vert="horz" lIns="91440" tIns="45720" rIns="91440" bIns="45720" rtlCol="0" anchor="t">
            <a:normAutofit/>
          </a:bodyPr>
          <a:lstStyle/>
          <a:p>
            <a:r>
              <a:rPr lang="en-US" sz="4800" cap="all" spc="300"/>
              <a:t>Questions</a:t>
            </a:r>
          </a:p>
        </p:txBody>
      </p:sp>
      <p:pic>
        <p:nvPicPr>
          <p:cNvPr id="7" name="Graphic 6" descr="Question mark">
            <a:extLst>
              <a:ext uri="{FF2B5EF4-FFF2-40B4-BE49-F238E27FC236}">
                <a16:creationId xmlns:a16="http://schemas.microsoft.com/office/drawing/2014/main" id="{D2630B6F-E087-D671-21DE-EE72A435B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7780" y="2849940"/>
            <a:ext cx="1640019" cy="1640019"/>
          </a:xfrm>
          <a:prstGeom prst="rect">
            <a:avLst/>
          </a:prstGeom>
        </p:spPr>
      </p:pic>
      <p:sp>
        <p:nvSpPr>
          <p:cNvPr id="3" name="Slide Number Placeholder 2">
            <a:extLst>
              <a:ext uri="{FF2B5EF4-FFF2-40B4-BE49-F238E27FC236}">
                <a16:creationId xmlns:a16="http://schemas.microsoft.com/office/drawing/2014/main" id="{8B973011-7272-E3D6-DAC8-BF5F5C27EC6C}"/>
              </a:ext>
            </a:extLst>
          </p:cNvPr>
          <p:cNvSpPr>
            <a:spLocks noGrp="1"/>
          </p:cNvSpPr>
          <p:nvPr>
            <p:ph type="sldNum" sz="quarter" idx="12"/>
          </p:nvPr>
        </p:nvSpPr>
        <p:spPr/>
        <p:txBody>
          <a:bodyPr/>
          <a:lstStyle/>
          <a:p>
            <a:fld id="{C0722274-0FAA-4649-AA4E-4210F4F32167}" type="slidenum">
              <a:rPr lang="en-US" smtClean="0"/>
              <a:t>24</a:t>
            </a:fld>
            <a:endParaRPr lang="en-US"/>
          </a:p>
        </p:txBody>
      </p:sp>
    </p:spTree>
    <p:extLst>
      <p:ext uri="{BB962C8B-B14F-4D97-AF65-F5344CB8AC3E}">
        <p14:creationId xmlns:p14="http://schemas.microsoft.com/office/powerpoint/2010/main" val="4171624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CFA2-C099-C2D6-74A1-4D6301A4E529}"/>
              </a:ext>
            </a:extLst>
          </p:cNvPr>
          <p:cNvSpPr>
            <a:spLocks noGrp="1"/>
          </p:cNvSpPr>
          <p:nvPr>
            <p:ph type="title"/>
          </p:nvPr>
        </p:nvSpPr>
        <p:spPr/>
        <p:txBody>
          <a:bodyPr/>
          <a:lstStyle/>
          <a:p>
            <a:r>
              <a:rPr lang="en-US"/>
              <a:t>Our mission and vision</a:t>
            </a:r>
          </a:p>
        </p:txBody>
      </p:sp>
      <p:sp>
        <p:nvSpPr>
          <p:cNvPr id="3" name="Content Placeholder 2">
            <a:extLst>
              <a:ext uri="{FF2B5EF4-FFF2-40B4-BE49-F238E27FC236}">
                <a16:creationId xmlns:a16="http://schemas.microsoft.com/office/drawing/2014/main" id="{023674D9-14EF-1179-2A80-FC89F5164674}"/>
              </a:ext>
            </a:extLst>
          </p:cNvPr>
          <p:cNvSpPr>
            <a:spLocks noGrp="1"/>
          </p:cNvSpPr>
          <p:nvPr>
            <p:ph idx="1"/>
          </p:nvPr>
        </p:nvSpPr>
        <p:spPr/>
        <p:txBody>
          <a:bodyPr vert="horz" lIns="91440" tIns="45720" rIns="91440" bIns="45720" rtlCol="0" anchor="t">
            <a:normAutofit/>
          </a:bodyPr>
          <a:lstStyle/>
          <a:p>
            <a:r>
              <a:rPr lang="en-US">
                <a:ea typeface="+mn-lt"/>
                <a:cs typeface="+mn-lt"/>
              </a:rPr>
              <a:t>“Team Baldwin delivers innovative and high-quality products through operational excellence, environmental responsibility, and a commitment to our people and communities. </a:t>
            </a:r>
          </a:p>
          <a:p>
            <a:endParaRPr lang="en-US">
              <a:ea typeface="+mn-lt"/>
              <a:cs typeface="+mn-lt"/>
            </a:endParaRPr>
          </a:p>
          <a:p>
            <a:r>
              <a:rPr lang="en-US">
                <a:ea typeface="+mn-lt"/>
                <a:cs typeface="+mn-lt"/>
              </a:rPr>
              <a:t>"We strive to maximize stakeholder value while leading with integrity, sustainability, and strategic foresight in a competitive marketplace.”</a:t>
            </a:r>
            <a:endParaRPr lang="en-US"/>
          </a:p>
          <a:p>
            <a:endParaRPr lang="en-US"/>
          </a:p>
        </p:txBody>
      </p:sp>
      <p:sp>
        <p:nvSpPr>
          <p:cNvPr id="4" name="Slide Number Placeholder 3">
            <a:extLst>
              <a:ext uri="{FF2B5EF4-FFF2-40B4-BE49-F238E27FC236}">
                <a16:creationId xmlns:a16="http://schemas.microsoft.com/office/drawing/2014/main" id="{450134F6-6B8B-E372-2636-23CE61AA5445}"/>
              </a:ext>
            </a:extLst>
          </p:cNvPr>
          <p:cNvSpPr>
            <a:spLocks noGrp="1"/>
          </p:cNvSpPr>
          <p:nvPr>
            <p:ph type="sldNum" sz="quarter" idx="12"/>
          </p:nvPr>
        </p:nvSpPr>
        <p:spPr/>
        <p:txBody>
          <a:bodyPr/>
          <a:lstStyle/>
          <a:p>
            <a:fld id="{C0722274-0FAA-4649-AA4E-4210F4F32167}" type="slidenum">
              <a:rPr lang="en-US" smtClean="0"/>
              <a:t>3</a:t>
            </a:fld>
            <a:endParaRPr lang="en-US"/>
          </a:p>
        </p:txBody>
      </p:sp>
    </p:spTree>
    <p:extLst>
      <p:ext uri="{BB962C8B-B14F-4D97-AF65-F5344CB8AC3E}">
        <p14:creationId xmlns:p14="http://schemas.microsoft.com/office/powerpoint/2010/main" val="294437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12B839-088B-4F97-96A4-6FAA8E3D1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89BAF08-0AD0-4642-9767-4D53853C5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527" y="0"/>
            <a:ext cx="6899617" cy="6858000"/>
          </a:xfrm>
          <a:custGeom>
            <a:avLst/>
            <a:gdLst>
              <a:gd name="connsiteX0" fmla="*/ 6010592 w 6899617"/>
              <a:gd name="connsiteY0" fmla="*/ 0 h 6858000"/>
              <a:gd name="connsiteX1" fmla="*/ 6036517 w 6899617"/>
              <a:gd name="connsiteY1" fmla="*/ 0 h 6858000"/>
              <a:gd name="connsiteX2" fmla="*/ 6899617 w 6899617"/>
              <a:gd name="connsiteY2" fmla="*/ 0 h 6858000"/>
              <a:gd name="connsiteX3" fmla="*/ 6899617 w 6899617"/>
              <a:gd name="connsiteY3" fmla="*/ 1529274 h 6858000"/>
              <a:gd name="connsiteX4" fmla="*/ 6899617 w 6899617"/>
              <a:gd name="connsiteY4" fmla="*/ 6858000 h 6858000"/>
              <a:gd name="connsiteX5" fmla="*/ 2229334 w 6899617"/>
              <a:gd name="connsiteY5" fmla="*/ 6858000 h 6858000"/>
              <a:gd name="connsiteX6" fmla="*/ 25925 w 6899617"/>
              <a:gd name="connsiteY6" fmla="*/ 6858000 h 6858000"/>
              <a:gd name="connsiteX7" fmla="*/ 0 w 68996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9617" h="6858000">
                <a:moveTo>
                  <a:pt x="6010592" y="0"/>
                </a:moveTo>
                <a:lnTo>
                  <a:pt x="6036517" y="0"/>
                </a:lnTo>
                <a:lnTo>
                  <a:pt x="6899617" y="0"/>
                </a:lnTo>
                <a:lnTo>
                  <a:pt x="6899617" y="1529274"/>
                </a:lnTo>
                <a:lnTo>
                  <a:pt x="6899617" y="6858000"/>
                </a:lnTo>
                <a:lnTo>
                  <a:pt x="2229334" y="6858000"/>
                </a:lnTo>
                <a:lnTo>
                  <a:pt x="25925"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E08C82-94C7-C684-9E44-784DADCDC395}"/>
              </a:ext>
            </a:extLst>
          </p:cNvPr>
          <p:cNvSpPr>
            <a:spLocks noGrp="1"/>
          </p:cNvSpPr>
          <p:nvPr>
            <p:ph type="title"/>
          </p:nvPr>
        </p:nvSpPr>
        <p:spPr>
          <a:xfrm>
            <a:off x="1451920" y="903827"/>
            <a:ext cx="5999018" cy="1360898"/>
          </a:xfrm>
        </p:spPr>
        <p:txBody>
          <a:bodyPr>
            <a:normAutofit/>
          </a:bodyPr>
          <a:lstStyle/>
          <a:p>
            <a:r>
              <a:rPr lang="en-US"/>
              <a:t>Industry	</a:t>
            </a:r>
          </a:p>
        </p:txBody>
      </p:sp>
      <p:sp>
        <p:nvSpPr>
          <p:cNvPr id="3" name="Content Placeholder 2">
            <a:extLst>
              <a:ext uri="{FF2B5EF4-FFF2-40B4-BE49-F238E27FC236}">
                <a16:creationId xmlns:a16="http://schemas.microsoft.com/office/drawing/2014/main" id="{6225C087-2BA2-98A3-7AFA-490A9A2FCB39}"/>
              </a:ext>
            </a:extLst>
          </p:cNvPr>
          <p:cNvSpPr>
            <a:spLocks noGrp="1"/>
          </p:cNvSpPr>
          <p:nvPr>
            <p:ph idx="1"/>
          </p:nvPr>
        </p:nvSpPr>
        <p:spPr>
          <a:xfrm>
            <a:off x="604224" y="2144891"/>
            <a:ext cx="3729867" cy="3840172"/>
          </a:xfrm>
        </p:spPr>
        <p:txBody>
          <a:bodyPr vert="horz" lIns="91440" tIns="45720" rIns="91440" bIns="45720" rtlCol="0" anchor="t">
            <a:normAutofit lnSpcReduction="10000"/>
          </a:bodyPr>
          <a:lstStyle/>
          <a:p>
            <a:pPr algn="ctr">
              <a:lnSpc>
                <a:spcPct val="110000"/>
              </a:lnSpc>
            </a:pPr>
            <a:r>
              <a:rPr lang="en-US" sz="1700"/>
              <a:t>Our company operates in the high processing power computer chip industry. </a:t>
            </a:r>
            <a:endParaRPr lang="en-US"/>
          </a:p>
          <a:p>
            <a:pPr algn="ctr">
              <a:lnSpc>
                <a:spcPct val="110000"/>
              </a:lnSpc>
            </a:pPr>
            <a:endParaRPr lang="en-US" sz="1700"/>
          </a:p>
          <a:p>
            <a:pPr algn="ctr">
              <a:lnSpc>
                <a:spcPct val="110000"/>
              </a:lnSpc>
            </a:pPr>
            <a:r>
              <a:rPr lang="en-US" sz="1700"/>
              <a:t>Our chips are used in the aerospace, automotive and energy industries. </a:t>
            </a:r>
            <a:endParaRPr lang="en-US"/>
          </a:p>
          <a:p>
            <a:pPr>
              <a:lnSpc>
                <a:spcPct val="110000"/>
              </a:lnSpc>
            </a:pPr>
            <a:endParaRPr lang="en-US" sz="1700"/>
          </a:p>
          <a:p>
            <a:pPr algn="ctr">
              <a:lnSpc>
                <a:spcPct val="110000"/>
              </a:lnSpc>
            </a:pPr>
            <a:r>
              <a:rPr lang="en-US" sz="1700"/>
              <a:t>In the current market our competitors are companies </a:t>
            </a:r>
            <a:r>
              <a:rPr lang="en-US" sz="1700" i="1"/>
              <a:t>Andrews, Chester, Digby, Eerie, &amp; Ferris.</a:t>
            </a:r>
          </a:p>
          <a:p>
            <a:pPr>
              <a:lnSpc>
                <a:spcPct val="110000"/>
              </a:lnSpc>
            </a:pPr>
            <a:endParaRPr lang="en-US" sz="1700"/>
          </a:p>
          <a:p>
            <a:pPr>
              <a:lnSpc>
                <a:spcPct val="110000"/>
              </a:lnSpc>
            </a:pPr>
            <a:endParaRPr lang="en-US" sz="1700"/>
          </a:p>
        </p:txBody>
      </p:sp>
      <p:pic>
        <p:nvPicPr>
          <p:cNvPr id="7" name="Graphic 6" descr="Processor">
            <a:extLst>
              <a:ext uri="{FF2B5EF4-FFF2-40B4-BE49-F238E27FC236}">
                <a16:creationId xmlns:a16="http://schemas.microsoft.com/office/drawing/2014/main" id="{7149088B-7FFA-B8B7-7279-050D38C496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1045" y="3223611"/>
            <a:ext cx="2817487" cy="2817487"/>
          </a:xfrm>
          <a:prstGeom prst="rect">
            <a:avLst/>
          </a:prstGeom>
        </p:spPr>
      </p:pic>
      <p:sp>
        <p:nvSpPr>
          <p:cNvPr id="4" name="Slide Number Placeholder 3">
            <a:extLst>
              <a:ext uri="{FF2B5EF4-FFF2-40B4-BE49-F238E27FC236}">
                <a16:creationId xmlns:a16="http://schemas.microsoft.com/office/drawing/2014/main" id="{2D704D04-454F-C8CF-DEDA-FBC43B3862D3}"/>
              </a:ext>
            </a:extLst>
          </p:cNvPr>
          <p:cNvSpPr>
            <a:spLocks noGrp="1"/>
          </p:cNvSpPr>
          <p:nvPr>
            <p:ph type="sldNum" sz="quarter" idx="12"/>
          </p:nvPr>
        </p:nvSpPr>
        <p:spPr/>
        <p:txBody>
          <a:bodyPr/>
          <a:lstStyle/>
          <a:p>
            <a:fld id="{C0722274-0FAA-4649-AA4E-4210F4F32167}" type="slidenum">
              <a:rPr lang="en-US" smtClean="0"/>
              <a:t>4</a:t>
            </a:fld>
            <a:endParaRPr lang="en-US"/>
          </a:p>
        </p:txBody>
      </p:sp>
    </p:spTree>
    <p:extLst>
      <p:ext uri="{BB962C8B-B14F-4D97-AF65-F5344CB8AC3E}">
        <p14:creationId xmlns:p14="http://schemas.microsoft.com/office/powerpoint/2010/main" val="279049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DC9D3B-5EB9-68E9-71FB-4C5691CC959C}"/>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FEF577F-4830-05F7-DE13-6D1949555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02BB3-1429-8BCE-3F52-971D99519E79}"/>
              </a:ext>
            </a:extLst>
          </p:cNvPr>
          <p:cNvSpPr>
            <a:spLocks noGrp="1"/>
          </p:cNvSpPr>
          <p:nvPr>
            <p:ph type="title"/>
          </p:nvPr>
        </p:nvSpPr>
        <p:spPr>
          <a:xfrm>
            <a:off x="787400" y="-176981"/>
            <a:ext cx="3894413" cy="4575687"/>
          </a:xfrm>
        </p:spPr>
        <p:txBody>
          <a:bodyPr anchor="b">
            <a:normAutofit/>
          </a:bodyPr>
          <a:lstStyle/>
          <a:p>
            <a:pPr algn="ctr"/>
            <a:r>
              <a:rPr lang="en-US"/>
              <a:t>Market</a:t>
            </a:r>
            <a:br>
              <a:rPr lang="en-US"/>
            </a:br>
            <a:r>
              <a:rPr lang="en-US"/>
              <a:t>       Segments	</a:t>
            </a:r>
          </a:p>
        </p:txBody>
      </p:sp>
      <p:cxnSp>
        <p:nvCxnSpPr>
          <p:cNvPr id="7" name="Straight Connector 6">
            <a:extLst>
              <a:ext uri="{FF2B5EF4-FFF2-40B4-BE49-F238E27FC236}">
                <a16:creationId xmlns:a16="http://schemas.microsoft.com/office/drawing/2014/main" id="{E65EC91F-3882-CB3B-C0A7-FA6040BF8B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C9221469-C6C5-1884-47A1-7ED9DB9C0FF3}"/>
              </a:ext>
            </a:extLst>
          </p:cNvPr>
          <p:cNvGraphicFramePr>
            <a:graphicFrameLocks noGrp="1"/>
          </p:cNvGraphicFramePr>
          <p:nvPr>
            <p:ph idx="1"/>
            <p:extLst>
              <p:ext uri="{D42A27DB-BD31-4B8C-83A1-F6EECF244321}">
                <p14:modId xmlns:p14="http://schemas.microsoft.com/office/powerpoint/2010/main" val="1608716695"/>
              </p:ext>
            </p:extLst>
          </p:nvPr>
        </p:nvGraphicFramePr>
        <p:xfrm>
          <a:off x="5650663" y="1023909"/>
          <a:ext cx="5398337" cy="4829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TextBox 49">
            <a:extLst>
              <a:ext uri="{FF2B5EF4-FFF2-40B4-BE49-F238E27FC236}">
                <a16:creationId xmlns:a16="http://schemas.microsoft.com/office/drawing/2014/main" id="{C4DE7A27-E6F9-FF49-3EF4-D7CE9A12EDDE}"/>
              </a:ext>
            </a:extLst>
          </p:cNvPr>
          <p:cNvSpPr txBox="1"/>
          <p:nvPr/>
        </p:nvSpPr>
        <p:spPr>
          <a:xfrm>
            <a:off x="5765320" y="1797169"/>
            <a:ext cx="1351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p>
        </p:txBody>
      </p:sp>
      <p:pic>
        <p:nvPicPr>
          <p:cNvPr id="17" name="Picture 16" descr="Old Technology Images - Free Download on Freepik">
            <a:extLst>
              <a:ext uri="{FF2B5EF4-FFF2-40B4-BE49-F238E27FC236}">
                <a16:creationId xmlns:a16="http://schemas.microsoft.com/office/drawing/2014/main" id="{CF5A21B6-97D3-58B0-E51F-CFE133480158}"/>
              </a:ext>
            </a:extLst>
          </p:cNvPr>
          <p:cNvPicPr>
            <a:picLocks noChangeAspect="1"/>
          </p:cNvPicPr>
          <p:nvPr/>
        </p:nvPicPr>
        <p:blipFill>
          <a:blip r:embed="rId8"/>
          <a:stretch>
            <a:fillRect/>
          </a:stretch>
        </p:blipFill>
        <p:spPr>
          <a:xfrm>
            <a:off x="5626823" y="1442438"/>
            <a:ext cx="1772949" cy="1336260"/>
          </a:xfrm>
          <a:prstGeom prst="rect">
            <a:avLst/>
          </a:prstGeom>
        </p:spPr>
      </p:pic>
      <p:pic>
        <p:nvPicPr>
          <p:cNvPr id="40" name="Picture 39" descr="A robotic arm holding a microchip&#10;&#10;AI-generated content may be incorrect.">
            <a:extLst>
              <a:ext uri="{FF2B5EF4-FFF2-40B4-BE49-F238E27FC236}">
                <a16:creationId xmlns:a16="http://schemas.microsoft.com/office/drawing/2014/main" id="{E05E40B2-270D-B43E-736E-41018332C3AB}"/>
              </a:ext>
            </a:extLst>
          </p:cNvPr>
          <p:cNvPicPr>
            <a:picLocks noChangeAspect="1"/>
          </p:cNvPicPr>
          <p:nvPr/>
        </p:nvPicPr>
        <p:blipFill>
          <a:blip r:embed="rId9"/>
          <a:srcRect t="395" r="-999" b="8571"/>
          <a:stretch/>
        </p:blipFill>
        <p:spPr>
          <a:xfrm>
            <a:off x="7392458" y="1437169"/>
            <a:ext cx="1946841" cy="1327200"/>
          </a:xfrm>
          <a:prstGeom prst="rect">
            <a:avLst/>
          </a:prstGeom>
        </p:spPr>
      </p:pic>
      <p:pic>
        <p:nvPicPr>
          <p:cNvPr id="41" name="Picture 40" descr="IEEE-USA Commends Passage of CHIPS and Science Act | IEEE-USA">
            <a:extLst>
              <a:ext uri="{FF2B5EF4-FFF2-40B4-BE49-F238E27FC236}">
                <a16:creationId xmlns:a16="http://schemas.microsoft.com/office/drawing/2014/main" id="{0C47527E-4BBB-4132-08C2-6CFD239CA0D3}"/>
              </a:ext>
            </a:extLst>
          </p:cNvPr>
          <p:cNvPicPr>
            <a:picLocks noChangeAspect="1"/>
          </p:cNvPicPr>
          <p:nvPr/>
        </p:nvPicPr>
        <p:blipFill>
          <a:blip r:embed="rId10"/>
          <a:stretch>
            <a:fillRect/>
          </a:stretch>
        </p:blipFill>
        <p:spPr>
          <a:xfrm>
            <a:off x="8348133" y="3441198"/>
            <a:ext cx="1837266" cy="1330271"/>
          </a:xfrm>
          <a:prstGeom prst="rect">
            <a:avLst/>
          </a:prstGeom>
        </p:spPr>
      </p:pic>
      <p:pic>
        <p:nvPicPr>
          <p:cNvPr id="65" name="Picture 64" descr="Why the US Doesn't Manufacture Many Computer Chips - Business Insider">
            <a:extLst>
              <a:ext uri="{FF2B5EF4-FFF2-40B4-BE49-F238E27FC236}">
                <a16:creationId xmlns:a16="http://schemas.microsoft.com/office/drawing/2014/main" id="{27899D68-223D-BD02-2705-0B6CC11F8E73}"/>
              </a:ext>
            </a:extLst>
          </p:cNvPr>
          <p:cNvPicPr>
            <a:picLocks noChangeAspect="1"/>
          </p:cNvPicPr>
          <p:nvPr/>
        </p:nvPicPr>
        <p:blipFill>
          <a:blip r:embed="rId11"/>
          <a:srcRect r="28866" b="4042"/>
          <a:stretch/>
        </p:blipFill>
        <p:spPr>
          <a:xfrm>
            <a:off x="6445779" y="3436408"/>
            <a:ext cx="1890326" cy="1349827"/>
          </a:xfrm>
          <a:prstGeom prst="rect">
            <a:avLst/>
          </a:prstGeom>
        </p:spPr>
      </p:pic>
      <p:pic>
        <p:nvPicPr>
          <p:cNvPr id="99" name="Picture 98" descr="A close up of a computer chip&#10;&#10;AI-generated content may be incorrect.">
            <a:extLst>
              <a:ext uri="{FF2B5EF4-FFF2-40B4-BE49-F238E27FC236}">
                <a16:creationId xmlns:a16="http://schemas.microsoft.com/office/drawing/2014/main" id="{4FD6182E-4632-BA15-EC1A-75CA47D17017}"/>
              </a:ext>
            </a:extLst>
          </p:cNvPr>
          <p:cNvPicPr>
            <a:picLocks noChangeAspect="1"/>
          </p:cNvPicPr>
          <p:nvPr/>
        </p:nvPicPr>
        <p:blipFill>
          <a:blip r:embed="rId12"/>
          <a:stretch>
            <a:fillRect/>
          </a:stretch>
        </p:blipFill>
        <p:spPr>
          <a:xfrm>
            <a:off x="9317750" y="1432454"/>
            <a:ext cx="1756281" cy="1332717"/>
          </a:xfrm>
          <a:prstGeom prst="rect">
            <a:avLst/>
          </a:prstGeom>
        </p:spPr>
      </p:pic>
      <p:sp>
        <p:nvSpPr>
          <p:cNvPr id="18" name="Slide Number Placeholder 17">
            <a:extLst>
              <a:ext uri="{FF2B5EF4-FFF2-40B4-BE49-F238E27FC236}">
                <a16:creationId xmlns:a16="http://schemas.microsoft.com/office/drawing/2014/main" id="{44AE014C-88F5-6C25-7C7A-E7C0AC0E054A}"/>
              </a:ext>
            </a:extLst>
          </p:cNvPr>
          <p:cNvSpPr>
            <a:spLocks noGrp="1"/>
          </p:cNvSpPr>
          <p:nvPr>
            <p:ph type="sldNum" sz="quarter" idx="12"/>
          </p:nvPr>
        </p:nvSpPr>
        <p:spPr/>
        <p:txBody>
          <a:bodyPr/>
          <a:lstStyle/>
          <a:p>
            <a:fld id="{C0722274-0FAA-4649-AA4E-4210F4F32167}" type="slidenum">
              <a:rPr lang="en-US" smtClean="0"/>
              <a:t>5</a:t>
            </a:fld>
            <a:endParaRPr lang="en-US"/>
          </a:p>
        </p:txBody>
      </p:sp>
    </p:spTree>
    <p:extLst>
      <p:ext uri="{BB962C8B-B14F-4D97-AF65-F5344CB8AC3E}">
        <p14:creationId xmlns:p14="http://schemas.microsoft.com/office/powerpoint/2010/main" val="233195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614C296-26CB-43B0-9404-D05FF687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677978">
            <a:off x="-1328609" y="-131647"/>
            <a:ext cx="3715688" cy="1836942"/>
          </a:xfrm>
          <a:custGeom>
            <a:avLst/>
            <a:gdLst>
              <a:gd name="connsiteX0" fmla="*/ 0 w 5069810"/>
              <a:gd name="connsiteY0" fmla="*/ 2506385 h 2506385"/>
              <a:gd name="connsiteX1" fmla="*/ 2859749 w 5069810"/>
              <a:gd name="connsiteY1" fmla="*/ 1 h 2506385"/>
              <a:gd name="connsiteX2" fmla="*/ 2873126 w 5069810"/>
              <a:gd name="connsiteY2" fmla="*/ 0 h 2506385"/>
              <a:gd name="connsiteX3" fmla="*/ 5069810 w 5069810"/>
              <a:gd name="connsiteY3" fmla="*/ 2506385 h 2506385"/>
            </a:gdLst>
            <a:ahLst/>
            <a:cxnLst>
              <a:cxn ang="0">
                <a:pos x="connsiteX0" y="connsiteY0"/>
              </a:cxn>
              <a:cxn ang="0">
                <a:pos x="connsiteX1" y="connsiteY1"/>
              </a:cxn>
              <a:cxn ang="0">
                <a:pos x="connsiteX2" y="connsiteY2"/>
              </a:cxn>
              <a:cxn ang="0">
                <a:pos x="connsiteX3" y="connsiteY3"/>
              </a:cxn>
            </a:cxnLst>
            <a:rect l="l" t="t" r="r" b="b"/>
            <a:pathLst>
              <a:path w="5069810" h="2506385">
                <a:moveTo>
                  <a:pt x="0" y="2506385"/>
                </a:moveTo>
                <a:lnTo>
                  <a:pt x="2859749" y="1"/>
                </a:lnTo>
                <a:lnTo>
                  <a:pt x="2873126" y="0"/>
                </a:lnTo>
                <a:lnTo>
                  <a:pt x="5069810" y="250638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E47E4D-C443-4486-F568-340B1EF58044}"/>
              </a:ext>
            </a:extLst>
          </p:cNvPr>
          <p:cNvSpPr>
            <a:spLocks noGrp="1"/>
          </p:cNvSpPr>
          <p:nvPr>
            <p:ph type="title"/>
          </p:nvPr>
        </p:nvSpPr>
        <p:spPr>
          <a:xfrm>
            <a:off x="1771270" y="790075"/>
            <a:ext cx="8689571" cy="1001886"/>
          </a:xfrm>
        </p:spPr>
        <p:txBody>
          <a:bodyPr anchor="b">
            <a:normAutofit/>
          </a:bodyPr>
          <a:lstStyle/>
          <a:p>
            <a:pPr algn="ctr"/>
            <a:r>
              <a:rPr lang="en-US"/>
              <a:t>Segment Expectations</a:t>
            </a:r>
          </a:p>
        </p:txBody>
      </p:sp>
      <p:sp>
        <p:nvSpPr>
          <p:cNvPr id="12" name="Freeform: Shape 11">
            <a:extLst>
              <a:ext uri="{FF2B5EF4-FFF2-40B4-BE49-F238E27FC236}">
                <a16:creationId xmlns:a16="http://schemas.microsoft.com/office/drawing/2014/main" id="{76F4C24C-DC25-49C1-9509-3F5694D0D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873948">
            <a:off x="9801250" y="5155580"/>
            <a:ext cx="3715688" cy="1836942"/>
          </a:xfrm>
          <a:custGeom>
            <a:avLst/>
            <a:gdLst>
              <a:gd name="connsiteX0" fmla="*/ 0 w 5069810"/>
              <a:gd name="connsiteY0" fmla="*/ 2506385 h 2506385"/>
              <a:gd name="connsiteX1" fmla="*/ 2859749 w 5069810"/>
              <a:gd name="connsiteY1" fmla="*/ 1 h 2506385"/>
              <a:gd name="connsiteX2" fmla="*/ 2873126 w 5069810"/>
              <a:gd name="connsiteY2" fmla="*/ 0 h 2506385"/>
              <a:gd name="connsiteX3" fmla="*/ 5069810 w 5069810"/>
              <a:gd name="connsiteY3" fmla="*/ 2506385 h 2506385"/>
            </a:gdLst>
            <a:ahLst/>
            <a:cxnLst>
              <a:cxn ang="0">
                <a:pos x="connsiteX0" y="connsiteY0"/>
              </a:cxn>
              <a:cxn ang="0">
                <a:pos x="connsiteX1" y="connsiteY1"/>
              </a:cxn>
              <a:cxn ang="0">
                <a:pos x="connsiteX2" y="connsiteY2"/>
              </a:cxn>
              <a:cxn ang="0">
                <a:pos x="connsiteX3" y="connsiteY3"/>
              </a:cxn>
            </a:cxnLst>
            <a:rect l="l" t="t" r="r" b="b"/>
            <a:pathLst>
              <a:path w="5069810" h="2506385">
                <a:moveTo>
                  <a:pt x="0" y="2506385"/>
                </a:moveTo>
                <a:lnTo>
                  <a:pt x="2859749" y="1"/>
                </a:lnTo>
                <a:lnTo>
                  <a:pt x="2873126" y="0"/>
                </a:lnTo>
                <a:lnTo>
                  <a:pt x="5069810" y="250638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38E0063-6575-8204-40CE-EECBC4642096}"/>
              </a:ext>
            </a:extLst>
          </p:cNvPr>
          <p:cNvSpPr>
            <a:spLocks noGrp="1"/>
          </p:cNvSpPr>
          <p:nvPr>
            <p:ph idx="1"/>
          </p:nvPr>
        </p:nvSpPr>
        <p:spPr>
          <a:xfrm>
            <a:off x="2417715" y="2177940"/>
            <a:ext cx="7358051" cy="3662246"/>
          </a:xfrm>
        </p:spPr>
        <p:txBody>
          <a:bodyPr anchor="ctr">
            <a:normAutofit/>
          </a:bodyPr>
          <a:lstStyle/>
          <a:p>
            <a:pPr algn="ctr"/>
            <a:r>
              <a:rPr lang="en-US"/>
              <a:t>Traditional</a:t>
            </a:r>
          </a:p>
          <a:p>
            <a:pPr algn="ctr"/>
            <a:r>
              <a:rPr lang="en-US"/>
              <a:t>Performance</a:t>
            </a:r>
          </a:p>
          <a:p>
            <a:pPr algn="ctr"/>
            <a:r>
              <a:rPr lang="en-US"/>
              <a:t>Low-End</a:t>
            </a:r>
          </a:p>
          <a:p>
            <a:pPr algn="ctr"/>
            <a:r>
              <a:rPr lang="en-US"/>
              <a:t>High-End</a:t>
            </a:r>
          </a:p>
          <a:p>
            <a:pPr algn="ctr"/>
            <a:r>
              <a:rPr lang="en-US"/>
              <a:t>Size</a:t>
            </a:r>
          </a:p>
          <a:p>
            <a:pPr algn="ctr"/>
            <a:endParaRPr lang="en-US"/>
          </a:p>
        </p:txBody>
      </p:sp>
      <p:cxnSp>
        <p:nvCxnSpPr>
          <p:cNvPr id="14" name="Straight Connector 13">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E47FA4A-B315-D597-D01E-0EE7FC10F965}"/>
              </a:ext>
            </a:extLst>
          </p:cNvPr>
          <p:cNvSpPr>
            <a:spLocks noGrp="1"/>
          </p:cNvSpPr>
          <p:nvPr>
            <p:ph type="sldNum" sz="quarter" idx="12"/>
          </p:nvPr>
        </p:nvSpPr>
        <p:spPr/>
        <p:txBody>
          <a:bodyPr/>
          <a:lstStyle/>
          <a:p>
            <a:fld id="{C0722274-0FAA-4649-AA4E-4210F4F32167}" type="slidenum">
              <a:rPr lang="en-US" smtClean="0"/>
              <a:t>6</a:t>
            </a:fld>
            <a:endParaRPr lang="en-US"/>
          </a:p>
        </p:txBody>
      </p:sp>
    </p:spTree>
    <p:extLst>
      <p:ext uri="{BB962C8B-B14F-4D97-AF65-F5344CB8AC3E}">
        <p14:creationId xmlns:p14="http://schemas.microsoft.com/office/powerpoint/2010/main" val="24613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FA36-2970-AFD0-4F4B-D45E05DBCA5D}"/>
              </a:ext>
            </a:extLst>
          </p:cNvPr>
          <p:cNvSpPr>
            <a:spLocks noGrp="1"/>
          </p:cNvSpPr>
          <p:nvPr>
            <p:ph type="title"/>
          </p:nvPr>
        </p:nvSpPr>
        <p:spPr/>
        <p:txBody>
          <a:bodyPr/>
          <a:lstStyle/>
          <a:p>
            <a:r>
              <a:rPr lang="en-US"/>
              <a:t>Key strategic decisions R1-R4</a:t>
            </a:r>
          </a:p>
        </p:txBody>
      </p:sp>
      <p:sp>
        <p:nvSpPr>
          <p:cNvPr id="3" name="Content Placeholder 2">
            <a:extLst>
              <a:ext uri="{FF2B5EF4-FFF2-40B4-BE49-F238E27FC236}">
                <a16:creationId xmlns:a16="http://schemas.microsoft.com/office/drawing/2014/main" id="{7AE7D97A-EB07-F40D-5283-2964784CEED3}"/>
              </a:ext>
            </a:extLst>
          </p:cNvPr>
          <p:cNvSpPr>
            <a:spLocks noGrp="1"/>
          </p:cNvSpPr>
          <p:nvPr>
            <p:ph idx="1"/>
          </p:nvPr>
        </p:nvSpPr>
        <p:spPr/>
        <p:txBody>
          <a:bodyPr vert="horz" lIns="91440" tIns="45720" rIns="91440" bIns="45720" rtlCol="0" anchor="t">
            <a:normAutofit/>
          </a:bodyPr>
          <a:lstStyle/>
          <a:p>
            <a:r>
              <a:rPr lang="en-US"/>
              <a:t>Minimization of waste.</a:t>
            </a:r>
          </a:p>
          <a:p>
            <a:endParaRPr lang="en-US"/>
          </a:p>
          <a:p>
            <a:r>
              <a:rPr lang="en-US"/>
              <a:t>Increasing our investment in recycled materials.</a:t>
            </a:r>
          </a:p>
          <a:p>
            <a:endParaRPr lang="en-US"/>
          </a:p>
          <a:p>
            <a:r>
              <a:rPr lang="en-US"/>
              <a:t> Increase demand.</a:t>
            </a:r>
          </a:p>
        </p:txBody>
      </p:sp>
      <p:sp>
        <p:nvSpPr>
          <p:cNvPr id="4" name="Slide Number Placeholder 3">
            <a:extLst>
              <a:ext uri="{FF2B5EF4-FFF2-40B4-BE49-F238E27FC236}">
                <a16:creationId xmlns:a16="http://schemas.microsoft.com/office/drawing/2014/main" id="{A0862774-73F7-1CD3-4270-C50B9353AF5C}"/>
              </a:ext>
            </a:extLst>
          </p:cNvPr>
          <p:cNvSpPr>
            <a:spLocks noGrp="1"/>
          </p:cNvSpPr>
          <p:nvPr>
            <p:ph type="sldNum" sz="quarter" idx="12"/>
          </p:nvPr>
        </p:nvSpPr>
        <p:spPr/>
        <p:txBody>
          <a:bodyPr/>
          <a:lstStyle/>
          <a:p>
            <a:fld id="{C0722274-0FAA-4649-AA4E-4210F4F32167}" type="slidenum">
              <a:rPr lang="en-US" smtClean="0"/>
              <a:t>7</a:t>
            </a:fld>
            <a:endParaRPr lang="en-US"/>
          </a:p>
        </p:txBody>
      </p:sp>
    </p:spTree>
    <p:extLst>
      <p:ext uri="{BB962C8B-B14F-4D97-AF65-F5344CB8AC3E}">
        <p14:creationId xmlns:p14="http://schemas.microsoft.com/office/powerpoint/2010/main" val="405078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982F-3E94-FF1A-A368-C623B898FFBE}"/>
              </a:ext>
            </a:extLst>
          </p:cNvPr>
          <p:cNvSpPr>
            <a:spLocks noGrp="1"/>
          </p:cNvSpPr>
          <p:nvPr>
            <p:ph type="title"/>
          </p:nvPr>
        </p:nvSpPr>
        <p:spPr/>
        <p:txBody>
          <a:bodyPr/>
          <a:lstStyle/>
          <a:p>
            <a:r>
              <a:rPr lang="en-US"/>
              <a:t>How were these </a:t>
            </a:r>
            <a:r>
              <a:rPr lang="en"/>
              <a:t>decisions intended to position your product?</a:t>
            </a:r>
            <a:endParaRPr lang="en-US"/>
          </a:p>
        </p:txBody>
      </p:sp>
      <p:sp>
        <p:nvSpPr>
          <p:cNvPr id="3" name="Content Placeholder 2">
            <a:extLst>
              <a:ext uri="{FF2B5EF4-FFF2-40B4-BE49-F238E27FC236}">
                <a16:creationId xmlns:a16="http://schemas.microsoft.com/office/drawing/2014/main" id="{EA69DD60-C95F-9B8A-A724-9732261F67DE}"/>
              </a:ext>
            </a:extLst>
          </p:cNvPr>
          <p:cNvSpPr>
            <a:spLocks noGrp="1"/>
          </p:cNvSpPr>
          <p:nvPr>
            <p:ph idx="1"/>
          </p:nvPr>
        </p:nvSpPr>
        <p:spPr/>
        <p:txBody>
          <a:bodyPr vert="horz" lIns="91440" tIns="45720" rIns="91440" bIns="45720" rtlCol="0" anchor="t">
            <a:normAutofit/>
          </a:bodyPr>
          <a:lstStyle/>
          <a:p>
            <a:r>
              <a:rPr lang="en-US"/>
              <a:t>We were appealing toward the market that we believed would appeal the most the customers' requests while simultaneously keeping revenue and the planet in mind.</a:t>
            </a:r>
          </a:p>
          <a:p>
            <a:endParaRPr lang="en-US"/>
          </a:p>
          <a:p>
            <a:r>
              <a:rPr lang="en-US"/>
              <a:t>We were not seeing positive net profits initially. This was due to focus being placed on customer expectations in lieu of product age, performance, size, price, and reliability.</a:t>
            </a:r>
          </a:p>
          <a:p>
            <a:endParaRPr lang="en-US"/>
          </a:p>
        </p:txBody>
      </p:sp>
      <p:sp>
        <p:nvSpPr>
          <p:cNvPr id="4" name="Slide Number Placeholder 3">
            <a:extLst>
              <a:ext uri="{FF2B5EF4-FFF2-40B4-BE49-F238E27FC236}">
                <a16:creationId xmlns:a16="http://schemas.microsoft.com/office/drawing/2014/main" id="{FA79A69E-4DE1-8310-E7D7-9F3F5933B856}"/>
              </a:ext>
            </a:extLst>
          </p:cNvPr>
          <p:cNvSpPr>
            <a:spLocks noGrp="1"/>
          </p:cNvSpPr>
          <p:nvPr>
            <p:ph type="sldNum" sz="quarter" idx="12"/>
          </p:nvPr>
        </p:nvSpPr>
        <p:spPr/>
        <p:txBody>
          <a:bodyPr/>
          <a:lstStyle/>
          <a:p>
            <a:fld id="{C0722274-0FAA-4649-AA4E-4210F4F32167}" type="slidenum">
              <a:rPr lang="en-US" smtClean="0"/>
              <a:t>8</a:t>
            </a:fld>
            <a:endParaRPr lang="en-US"/>
          </a:p>
        </p:txBody>
      </p:sp>
    </p:spTree>
    <p:extLst>
      <p:ext uri="{BB962C8B-B14F-4D97-AF65-F5344CB8AC3E}">
        <p14:creationId xmlns:p14="http://schemas.microsoft.com/office/powerpoint/2010/main" val="241521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0B1F-D4C1-324D-35F3-EB3D6D8E129C}"/>
              </a:ext>
            </a:extLst>
          </p:cNvPr>
          <p:cNvSpPr>
            <a:spLocks noGrp="1"/>
          </p:cNvSpPr>
          <p:nvPr>
            <p:ph type="title"/>
          </p:nvPr>
        </p:nvSpPr>
        <p:spPr/>
        <p:txBody>
          <a:bodyPr/>
          <a:lstStyle/>
          <a:p>
            <a:r>
              <a:rPr lang="en-US"/>
              <a:t>What did you learn? Any adjustments R1-R4</a:t>
            </a:r>
          </a:p>
        </p:txBody>
      </p:sp>
      <p:sp>
        <p:nvSpPr>
          <p:cNvPr id="3" name="Content Placeholder 2">
            <a:extLst>
              <a:ext uri="{FF2B5EF4-FFF2-40B4-BE49-F238E27FC236}">
                <a16:creationId xmlns:a16="http://schemas.microsoft.com/office/drawing/2014/main" id="{1886F5F7-3461-563F-1237-2898DCECD2F4}"/>
              </a:ext>
            </a:extLst>
          </p:cNvPr>
          <p:cNvSpPr>
            <a:spLocks noGrp="1"/>
          </p:cNvSpPr>
          <p:nvPr>
            <p:ph idx="1"/>
          </p:nvPr>
        </p:nvSpPr>
        <p:spPr/>
        <p:txBody>
          <a:bodyPr vert="horz" lIns="91440" tIns="45720" rIns="91440" bIns="45720" rtlCol="0" anchor="t">
            <a:normAutofit/>
          </a:bodyPr>
          <a:lstStyle/>
          <a:p>
            <a:r>
              <a:rPr lang="en-US"/>
              <a:t>After round 4, we started to notice we had opportunities for growth in both the traditional and high-end segments.</a:t>
            </a:r>
          </a:p>
          <a:p>
            <a:endParaRPr lang="en-US"/>
          </a:p>
          <a:p>
            <a:r>
              <a:rPr lang="en-US"/>
              <a:t>We did not see any available opportunities in other segments, so we opted to get out of the size segment.</a:t>
            </a:r>
          </a:p>
        </p:txBody>
      </p:sp>
      <p:sp>
        <p:nvSpPr>
          <p:cNvPr id="4" name="Slide Number Placeholder 3">
            <a:extLst>
              <a:ext uri="{FF2B5EF4-FFF2-40B4-BE49-F238E27FC236}">
                <a16:creationId xmlns:a16="http://schemas.microsoft.com/office/drawing/2014/main" id="{5CFF2E50-D911-E833-3F9B-0126DC58EB8D}"/>
              </a:ext>
            </a:extLst>
          </p:cNvPr>
          <p:cNvSpPr>
            <a:spLocks noGrp="1"/>
          </p:cNvSpPr>
          <p:nvPr>
            <p:ph type="sldNum" sz="quarter" idx="12"/>
          </p:nvPr>
        </p:nvSpPr>
        <p:spPr/>
        <p:txBody>
          <a:bodyPr/>
          <a:lstStyle/>
          <a:p>
            <a:fld id="{C0722274-0FAA-4649-AA4E-4210F4F32167}" type="slidenum">
              <a:rPr lang="en-US" smtClean="0"/>
              <a:t>9</a:t>
            </a:fld>
            <a:endParaRPr lang="en-US"/>
          </a:p>
        </p:txBody>
      </p:sp>
    </p:spTree>
    <p:extLst>
      <p:ext uri="{BB962C8B-B14F-4D97-AF65-F5344CB8AC3E}">
        <p14:creationId xmlns:p14="http://schemas.microsoft.com/office/powerpoint/2010/main" val="1907319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dba0b58-da4c-4a0e-9d86-6586deaf3aa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B0E6B251F1464D89DAC84E20EC8C71" ma:contentTypeVersion="14" ma:contentTypeDescription="Create a new document." ma:contentTypeScope="" ma:versionID="6aecc32a2e78d61946fce56ab54dd90c">
  <xsd:schema xmlns:xsd="http://www.w3.org/2001/XMLSchema" xmlns:xs="http://www.w3.org/2001/XMLSchema" xmlns:p="http://schemas.microsoft.com/office/2006/metadata/properties" xmlns:ns3="2dba0b58-da4c-4a0e-9d86-6586deaf3aaa" xmlns:ns4="3171d43f-efce-4e59-a1b7-5af98742ee28" targetNamespace="http://schemas.microsoft.com/office/2006/metadata/properties" ma:root="true" ma:fieldsID="65a7082e551def8da15ea31deca30ea0" ns3:_="" ns4:_="">
    <xsd:import namespace="2dba0b58-da4c-4a0e-9d86-6586deaf3aaa"/>
    <xsd:import namespace="3171d43f-efce-4e59-a1b7-5af98742ee2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SearchPropertie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ba0b58-da4c-4a0e-9d86-6586deaf3aa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71d43f-efce-4e59-a1b7-5af98742ee2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4D9832-7974-495E-B96C-1E031A428D98}">
  <ds:schemaRefs>
    <ds:schemaRef ds:uri="http://schemas.microsoft.com/sharepoint/v3/contenttype/forms"/>
  </ds:schemaRefs>
</ds:datastoreItem>
</file>

<file path=customXml/itemProps2.xml><?xml version="1.0" encoding="utf-8"?>
<ds:datastoreItem xmlns:ds="http://schemas.openxmlformats.org/officeDocument/2006/customXml" ds:itemID="{A0280CB6-97F9-4FF2-B73F-9BAB4F34C78B}">
  <ds:schemaRefs>
    <ds:schemaRef ds:uri="3171d43f-efce-4e59-a1b7-5af98742ee28"/>
    <ds:schemaRef ds:uri="http://schemas.microsoft.com/office/2006/metadata/properties"/>
    <ds:schemaRef ds:uri="http://schemas.microsoft.com/office/infopath/2007/PartnerControls"/>
    <ds:schemaRef ds:uri="http://schemas.openxmlformats.org/package/2006/metadata/core-properties"/>
    <ds:schemaRef ds:uri="http://purl.org/dc/dcmitype/"/>
    <ds:schemaRef ds:uri="http://purl.org/dc/terms/"/>
    <ds:schemaRef ds:uri="http://purl.org/dc/elements/1.1/"/>
    <ds:schemaRef ds:uri="http://schemas.microsoft.com/office/2006/documentManagement/types"/>
    <ds:schemaRef ds:uri="2dba0b58-da4c-4a0e-9d86-6586deaf3aaa"/>
    <ds:schemaRef ds:uri="http://www.w3.org/XML/1998/namespace"/>
  </ds:schemaRefs>
</ds:datastoreItem>
</file>

<file path=customXml/itemProps3.xml><?xml version="1.0" encoding="utf-8"?>
<ds:datastoreItem xmlns:ds="http://schemas.openxmlformats.org/officeDocument/2006/customXml" ds:itemID="{0A4CEA12-8794-4BF4-A220-2237BF410D68}">
  <ds:schemaRefs>
    <ds:schemaRef ds:uri="2dba0b58-da4c-4a0e-9d86-6586deaf3aaa"/>
    <ds:schemaRef ds:uri="3171d43f-efce-4e59-a1b7-5af98742ee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1879</Words>
  <Application>Microsoft Macintosh PowerPoint</Application>
  <PresentationFormat>Widescreen</PresentationFormat>
  <Paragraphs>197</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Calibri</vt:lpstr>
      <vt:lpstr>Walbaum Display</vt:lpstr>
      <vt:lpstr>RegattaVTI</vt:lpstr>
      <vt:lpstr>Team Baldwin</vt:lpstr>
      <vt:lpstr>Our Company </vt:lpstr>
      <vt:lpstr>Our mission and vision</vt:lpstr>
      <vt:lpstr>Industry </vt:lpstr>
      <vt:lpstr>Market        Segments </vt:lpstr>
      <vt:lpstr>Segment Expectations</vt:lpstr>
      <vt:lpstr>Key strategic decisions R1-R4</vt:lpstr>
      <vt:lpstr>How were these decisions intended to position your product?</vt:lpstr>
      <vt:lpstr>What did you learn? Any adjustments R1-R4</vt:lpstr>
      <vt:lpstr>Company Strategy: (Rounds 1 through 4)</vt:lpstr>
      <vt:lpstr>Key strategic decisions R5-R8</vt:lpstr>
      <vt:lpstr>How were these decisions intended to position your product?</vt:lpstr>
      <vt:lpstr>What did we learn? Any adjustments R5-R8</vt:lpstr>
      <vt:lpstr>Company Strategy: (Rounds 5 through 8)</vt:lpstr>
      <vt:lpstr>Profit  </vt:lpstr>
      <vt:lpstr>Market Segments </vt:lpstr>
      <vt:lpstr>SWOT ANALYSIS </vt:lpstr>
      <vt:lpstr>PowerPoint Presentation</vt:lpstr>
      <vt:lpstr>Emissions (continued)</vt:lpstr>
      <vt:lpstr>Results </vt:lpstr>
      <vt:lpstr>REFLECTION</vt:lpstr>
      <vt:lpstr>Invest or buy?</vt:lpstr>
      <vt:lpstr>Invest!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Juanpablo Gomez</dc:creator>
  <cp:lastModifiedBy>Garry Grimes</cp:lastModifiedBy>
  <cp:revision>2</cp:revision>
  <dcterms:created xsi:type="dcterms:W3CDTF">2025-04-28T21:43:10Z</dcterms:created>
  <dcterms:modified xsi:type="dcterms:W3CDTF">2025-09-13T04:39:28Z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0x0101006BB0E6B251F1464D89DAC84E20EC8C71</vt:lpwstr>
  </property>
</Properties>
</file>